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20"/>
  </p:notesMasterIdLst>
  <p:sldIdLst>
    <p:sldId id="257" r:id="rId2"/>
    <p:sldId id="258" r:id="rId3"/>
    <p:sldId id="259" r:id="rId4"/>
    <p:sldId id="266" r:id="rId5"/>
    <p:sldId id="260" r:id="rId6"/>
    <p:sldId id="261" r:id="rId7"/>
    <p:sldId id="262" r:id="rId8"/>
    <p:sldId id="263" r:id="rId9"/>
    <p:sldId id="270" r:id="rId10"/>
    <p:sldId id="264" r:id="rId11"/>
    <p:sldId id="265" r:id="rId12"/>
    <p:sldId id="271" r:id="rId13"/>
    <p:sldId id="267" r:id="rId14"/>
    <p:sldId id="268" r:id="rId15"/>
    <p:sldId id="272" r:id="rId16"/>
    <p:sldId id="275" r:id="rId17"/>
    <p:sldId id="274" r:id="rId18"/>
    <p:sldId id="269" r:id="rId19"/>
  </p:sldIdLst>
  <p:sldSz cx="6858000" cy="9144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67A"/>
    <a:srgbClr val="003760"/>
    <a:srgbClr val="9E0000"/>
    <a:srgbClr val="00425C"/>
    <a:srgbClr val="006086"/>
    <a:srgbClr val="005696"/>
    <a:srgbClr val="004A82"/>
    <a:srgbClr val="004D86"/>
    <a:srgbClr val="00589A"/>
    <a:srgbClr val="003E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21906" autoAdjust="0"/>
    <p:restoredTop sz="94671" autoAdjust="0"/>
  </p:normalViewPr>
  <p:slideViewPr>
    <p:cSldViewPr>
      <p:cViewPr varScale="1">
        <p:scale>
          <a:sx n="56" d="100"/>
          <a:sy n="56" d="100"/>
        </p:scale>
        <p:origin x="2616" y="84"/>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1812"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896DE8-1156-47CC-BF1D-EB9BB679A2B3}" type="datetimeFigureOut">
              <a:rPr lang="fr-FR" smtClean="0"/>
              <a:pPr/>
              <a:t>16/09/2022</a:t>
            </a:fld>
            <a:endParaRPr lang="fr-FR"/>
          </a:p>
        </p:txBody>
      </p:sp>
      <p:sp>
        <p:nvSpPr>
          <p:cNvPr id="4" name="Espace réservé de l'image des diapositives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01255C-A3B8-45D7-9E78-C1E7C3D4D186}" type="slidenum">
              <a:rPr lang="fr-FR" smtClean="0"/>
              <a:pPr/>
              <a:t>‹N°›</a:t>
            </a:fld>
            <a:endParaRPr lang="fr-FR"/>
          </a:p>
        </p:txBody>
      </p:sp>
    </p:spTree>
    <p:extLst>
      <p:ext uri="{BB962C8B-B14F-4D97-AF65-F5344CB8AC3E}">
        <p14:creationId xmlns:p14="http://schemas.microsoft.com/office/powerpoint/2010/main" val="465319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43125" y="685800"/>
            <a:ext cx="2571750" cy="34290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D601255C-A3B8-45D7-9E78-C1E7C3D4D186}" type="slidenum">
              <a:rPr lang="fr-FR" smtClean="0"/>
              <a:pPr/>
              <a:t>1</a:t>
            </a:fld>
            <a:endParaRPr lang="fr-FR"/>
          </a:p>
        </p:txBody>
      </p:sp>
    </p:spTree>
    <p:extLst>
      <p:ext uri="{BB962C8B-B14F-4D97-AF65-F5344CB8AC3E}">
        <p14:creationId xmlns:p14="http://schemas.microsoft.com/office/powerpoint/2010/main" val="442635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10"/>
          </p:nvPr>
        </p:nvSpPr>
        <p:spPr/>
        <p:txBody>
          <a:bodyPr/>
          <a:lstStyle/>
          <a:p>
            <a:fld id="{D601255C-A3B8-45D7-9E78-C1E7C3D4D186}" type="slidenum">
              <a:rPr lang="fr-FR" smtClean="0"/>
              <a:pPr/>
              <a:t>6</a:t>
            </a:fld>
            <a:endParaRPr lang="fr-FR"/>
          </a:p>
        </p:txBody>
      </p:sp>
    </p:spTree>
    <p:extLst>
      <p:ext uri="{BB962C8B-B14F-4D97-AF65-F5344CB8AC3E}">
        <p14:creationId xmlns:p14="http://schemas.microsoft.com/office/powerpoint/2010/main" val="12373912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2">
        <a:schemeClr val="bg2"/>
      </p:bgRef>
    </p:bg>
    <p:spTree>
      <p:nvGrpSpPr>
        <p:cNvPr id="1" name=""/>
        <p:cNvGrpSpPr/>
        <p:nvPr/>
      </p:nvGrpSpPr>
      <p:grpSpPr>
        <a:xfrm>
          <a:off x="0" y="0"/>
          <a:ext cx="0" cy="0"/>
          <a:chOff x="0" y="0"/>
          <a:chExt cx="0" cy="0"/>
        </a:xfrm>
      </p:grpSpPr>
      <p:sp>
        <p:nvSpPr>
          <p:cNvPr id="9" name="Titre 8"/>
          <p:cNvSpPr>
            <a:spLocks noGrp="1"/>
          </p:cNvSpPr>
          <p:nvPr>
            <p:ph type="ctrTitle"/>
          </p:nvPr>
        </p:nvSpPr>
        <p:spPr>
          <a:xfrm>
            <a:off x="400050" y="1828800"/>
            <a:ext cx="5888736" cy="24384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a:t>Cliquez pour modifier le style du titre</a:t>
            </a:r>
            <a:endParaRPr kumimoji="0" lang="en-US"/>
          </a:p>
        </p:txBody>
      </p:sp>
      <p:sp>
        <p:nvSpPr>
          <p:cNvPr id="17" name="Sous-titre 16"/>
          <p:cNvSpPr>
            <a:spLocks noGrp="1"/>
          </p:cNvSpPr>
          <p:nvPr>
            <p:ph type="subTitle" idx="1"/>
          </p:nvPr>
        </p:nvSpPr>
        <p:spPr>
          <a:xfrm>
            <a:off x="400050" y="4304715"/>
            <a:ext cx="5891022" cy="23368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fld id="{35A25797-DB2F-49DE-8A4B-90773731A991}" type="datetimeFigureOut">
              <a:rPr lang="fr-FR" smtClean="0"/>
              <a:pPr/>
              <a:t>16/09/2022</a:t>
            </a:fld>
            <a:endParaRPr lang="fr-FR"/>
          </a:p>
        </p:txBody>
      </p:sp>
      <p:sp>
        <p:nvSpPr>
          <p:cNvPr id="19" name="Espace réservé du pied de page 18"/>
          <p:cNvSpPr>
            <a:spLocks noGrp="1"/>
          </p:cNvSpPr>
          <p:nvPr>
            <p:ph type="ftr" sz="quarter" idx="11"/>
          </p:nvPr>
        </p:nvSpPr>
        <p:spPr/>
        <p:txBody>
          <a:bodyPr/>
          <a:lstStyle/>
          <a:p>
            <a:endParaRPr lang="fr-FR"/>
          </a:p>
        </p:txBody>
      </p:sp>
      <p:sp>
        <p:nvSpPr>
          <p:cNvPr id="27" name="Espace réservé du numéro de diapositive 26"/>
          <p:cNvSpPr>
            <a:spLocks noGrp="1"/>
          </p:cNvSpPr>
          <p:nvPr>
            <p:ph type="sldNum" sz="quarter" idx="12"/>
          </p:nvPr>
        </p:nvSpPr>
        <p:spPr/>
        <p:txBody>
          <a:bodyPr/>
          <a:lstStyle/>
          <a:p>
            <a:fld id="{0A58383A-AFE0-4ADE-AD40-29C1F958989C}"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35A25797-DB2F-49DE-8A4B-90773731A991}" type="datetimeFigureOut">
              <a:rPr lang="fr-FR" smtClean="0"/>
              <a:pPr/>
              <a:t>16/09/2022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A58383A-AFE0-4ADE-AD40-29C1F958989C}"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397764" y="1755648"/>
            <a:ext cx="5829300" cy="1816608"/>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a:t>Cliquez pour modifier le style du titre</a:t>
            </a:r>
            <a:endParaRPr kumimoji="0" lang="en-US"/>
          </a:p>
        </p:txBody>
      </p:sp>
      <p:sp>
        <p:nvSpPr>
          <p:cNvPr id="3" name="Espace réservé du texte 2"/>
          <p:cNvSpPr>
            <a:spLocks noGrp="1"/>
          </p:cNvSpPr>
          <p:nvPr>
            <p:ph type="body" idx="1"/>
          </p:nvPr>
        </p:nvSpPr>
        <p:spPr>
          <a:xfrm>
            <a:off x="397764" y="3606219"/>
            <a:ext cx="5829300" cy="2012949"/>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a:t>Cliquez pour modifier les styles du texte du masque</a:t>
            </a:r>
          </a:p>
        </p:txBody>
      </p:sp>
      <p:sp>
        <p:nvSpPr>
          <p:cNvPr id="4" name="Espace réservé de la date 3"/>
          <p:cNvSpPr>
            <a:spLocks noGrp="1"/>
          </p:cNvSpPr>
          <p:nvPr>
            <p:ph type="dt" sz="half" idx="10"/>
          </p:nvPr>
        </p:nvSpPr>
        <p:spPr/>
        <p:txBody>
          <a:bodyPr/>
          <a:lstStyle/>
          <a:p>
            <a:fld id="{35A25797-DB2F-49DE-8A4B-90773731A991}" type="datetimeFigureOut">
              <a:rPr lang="fr-FR" smtClean="0"/>
              <a:pPr/>
              <a:t>16/09/2022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A58383A-AFE0-4ADE-AD40-29C1F958989C}"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342900" y="938784"/>
            <a:ext cx="6172200" cy="1524000"/>
          </a:xfrm>
        </p:spPr>
        <p:txBody>
          <a:bodyPr/>
          <a:lstStyle/>
          <a:p>
            <a:r>
              <a:rPr kumimoji="0" lang="fr-FR"/>
              <a:t>Cliquez pour modifier le style du titre</a:t>
            </a:r>
            <a:endParaRPr kumimoji="0" lang="en-US"/>
          </a:p>
        </p:txBody>
      </p:sp>
      <p:sp>
        <p:nvSpPr>
          <p:cNvPr id="3" name="Espace réservé du contenu 2"/>
          <p:cNvSpPr>
            <a:spLocks noGrp="1"/>
          </p:cNvSpPr>
          <p:nvPr>
            <p:ph sz="half" idx="1"/>
          </p:nvPr>
        </p:nvSpPr>
        <p:spPr>
          <a:xfrm>
            <a:off x="342900" y="2560113"/>
            <a:ext cx="3028950" cy="591312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u contenu 3"/>
          <p:cNvSpPr>
            <a:spLocks noGrp="1"/>
          </p:cNvSpPr>
          <p:nvPr>
            <p:ph sz="half" idx="2"/>
          </p:nvPr>
        </p:nvSpPr>
        <p:spPr>
          <a:xfrm>
            <a:off x="3486150" y="2560113"/>
            <a:ext cx="3028950" cy="591312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fld id="{35A25797-DB2F-49DE-8A4B-90773731A991}" type="datetimeFigureOut">
              <a:rPr lang="fr-FR" smtClean="0"/>
              <a:pPr/>
              <a:t>16/09/2022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A58383A-AFE0-4ADE-AD40-29C1F958989C}"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342900" y="938784"/>
            <a:ext cx="6172200" cy="1524000"/>
          </a:xfrm>
        </p:spPr>
        <p:txBody>
          <a:bodyPr tIns="45720" anchor="b"/>
          <a:lstStyle>
            <a:lvl1pPr>
              <a:defRPr/>
            </a:lvl1pPr>
          </a:lstStyle>
          <a:p>
            <a:r>
              <a:rPr kumimoji="0" lang="fr-FR"/>
              <a:t>Cliquez pour modifier le style du titre</a:t>
            </a:r>
            <a:endParaRPr kumimoji="0" lang="en-US"/>
          </a:p>
        </p:txBody>
      </p:sp>
      <p:sp>
        <p:nvSpPr>
          <p:cNvPr id="3" name="Espace réservé du texte 2"/>
          <p:cNvSpPr>
            <a:spLocks noGrp="1"/>
          </p:cNvSpPr>
          <p:nvPr>
            <p:ph type="body" idx="1"/>
          </p:nvPr>
        </p:nvSpPr>
        <p:spPr>
          <a:xfrm>
            <a:off x="342900" y="2473664"/>
            <a:ext cx="3030141" cy="879136"/>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a:t>Cliquez pour modifier les styles du texte du masque</a:t>
            </a:r>
          </a:p>
        </p:txBody>
      </p:sp>
      <p:sp>
        <p:nvSpPr>
          <p:cNvPr id="4" name="Espace réservé du texte 3"/>
          <p:cNvSpPr>
            <a:spLocks noGrp="1"/>
          </p:cNvSpPr>
          <p:nvPr>
            <p:ph type="body" sz="half" idx="3"/>
          </p:nvPr>
        </p:nvSpPr>
        <p:spPr>
          <a:xfrm>
            <a:off x="3483769" y="2479677"/>
            <a:ext cx="3031331" cy="873124"/>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a:t>Cliquez pour modifier les styles du texte du masque</a:t>
            </a:r>
          </a:p>
        </p:txBody>
      </p:sp>
      <p:sp>
        <p:nvSpPr>
          <p:cNvPr id="5" name="Espace réservé du contenu 4"/>
          <p:cNvSpPr>
            <a:spLocks noGrp="1"/>
          </p:cNvSpPr>
          <p:nvPr>
            <p:ph sz="quarter" idx="2"/>
          </p:nvPr>
        </p:nvSpPr>
        <p:spPr>
          <a:xfrm>
            <a:off x="342900" y="3352800"/>
            <a:ext cx="3030141" cy="5127627"/>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6" name="Espace réservé du contenu 5"/>
          <p:cNvSpPr>
            <a:spLocks noGrp="1"/>
          </p:cNvSpPr>
          <p:nvPr>
            <p:ph sz="quarter" idx="4"/>
          </p:nvPr>
        </p:nvSpPr>
        <p:spPr>
          <a:xfrm>
            <a:off x="3483769" y="3352800"/>
            <a:ext cx="3031331" cy="5127627"/>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7" name="Espace réservé de la date 6"/>
          <p:cNvSpPr>
            <a:spLocks noGrp="1"/>
          </p:cNvSpPr>
          <p:nvPr>
            <p:ph type="dt" sz="half" idx="10"/>
          </p:nvPr>
        </p:nvSpPr>
        <p:spPr/>
        <p:txBody>
          <a:bodyPr/>
          <a:lstStyle/>
          <a:p>
            <a:fld id="{35A25797-DB2F-49DE-8A4B-90773731A991}" type="datetimeFigureOut">
              <a:rPr lang="fr-FR" smtClean="0"/>
              <a:pPr/>
              <a:t>16/09/2022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0A58383A-AFE0-4ADE-AD40-29C1F958989C}"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342900" y="938784"/>
            <a:ext cx="6229350" cy="1524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a:t>Cliquez pour modifier le style du titre</a:t>
            </a:r>
            <a:endParaRPr kumimoji="0" lang="en-US"/>
          </a:p>
        </p:txBody>
      </p:sp>
      <p:sp>
        <p:nvSpPr>
          <p:cNvPr id="3" name="Espace réservé de la date 2"/>
          <p:cNvSpPr>
            <a:spLocks noGrp="1"/>
          </p:cNvSpPr>
          <p:nvPr>
            <p:ph type="dt" sz="half" idx="10"/>
          </p:nvPr>
        </p:nvSpPr>
        <p:spPr/>
        <p:txBody>
          <a:bodyPr/>
          <a:lstStyle/>
          <a:p>
            <a:fld id="{35A25797-DB2F-49DE-8A4B-90773731A991}" type="datetimeFigureOut">
              <a:rPr lang="fr-FR" smtClean="0"/>
              <a:pPr/>
              <a:t>16/09/2022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0A58383A-AFE0-4ADE-AD40-29C1F958989C}"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35A25797-DB2F-49DE-8A4B-90773731A991}" type="datetimeFigureOut">
              <a:rPr lang="fr-FR" smtClean="0"/>
              <a:pPr/>
              <a:t>16/09/2022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0A58383A-AFE0-4ADE-AD40-29C1F958989C}"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14350" y="685803"/>
            <a:ext cx="2057400" cy="154940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a:t>Cliquez pour modifier le style du titre</a:t>
            </a:r>
            <a:endParaRPr kumimoji="0" lang="en-US"/>
          </a:p>
        </p:txBody>
      </p:sp>
      <p:sp>
        <p:nvSpPr>
          <p:cNvPr id="3" name="Espace réservé du texte 2"/>
          <p:cNvSpPr>
            <a:spLocks noGrp="1"/>
          </p:cNvSpPr>
          <p:nvPr>
            <p:ph type="body" idx="2"/>
          </p:nvPr>
        </p:nvSpPr>
        <p:spPr>
          <a:xfrm>
            <a:off x="514350" y="2235200"/>
            <a:ext cx="2057400" cy="6096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a:t>Cliquez pour modifier les styles du texte du masque</a:t>
            </a:r>
          </a:p>
        </p:txBody>
      </p:sp>
      <p:sp>
        <p:nvSpPr>
          <p:cNvPr id="4" name="Espace réservé du contenu 3"/>
          <p:cNvSpPr>
            <a:spLocks noGrp="1"/>
          </p:cNvSpPr>
          <p:nvPr>
            <p:ph sz="half" idx="1"/>
          </p:nvPr>
        </p:nvSpPr>
        <p:spPr>
          <a:xfrm>
            <a:off x="2681287" y="2235200"/>
            <a:ext cx="3833813" cy="6096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fld id="{35A25797-DB2F-49DE-8A4B-90773731A991}" type="datetimeFigureOut">
              <a:rPr lang="fr-FR" smtClean="0"/>
              <a:pPr/>
              <a:t>16/09/2022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A58383A-AFE0-4ADE-AD40-29C1F958989C}"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Rogner et arrondir un rectangle à un seul coin 8"/>
          <p:cNvSpPr/>
          <p:nvPr/>
        </p:nvSpPr>
        <p:spPr>
          <a:xfrm rot="420000" flipV="1">
            <a:off x="2374315" y="1477436"/>
            <a:ext cx="3943350" cy="54864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le rectangle 11"/>
          <p:cNvSpPr/>
          <p:nvPr/>
        </p:nvSpPr>
        <p:spPr>
          <a:xfrm rot="420000" flipV="1">
            <a:off x="6003101" y="7146359"/>
            <a:ext cx="116586" cy="207264"/>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re 1"/>
          <p:cNvSpPr>
            <a:spLocks noGrp="1"/>
          </p:cNvSpPr>
          <p:nvPr>
            <p:ph type="title"/>
          </p:nvPr>
        </p:nvSpPr>
        <p:spPr>
          <a:xfrm>
            <a:off x="457200" y="1569329"/>
            <a:ext cx="1659636" cy="2110161"/>
          </a:xfrm>
        </p:spPr>
        <p:txBody>
          <a:bodyPr vert="horz" lIns="45720" tIns="45720" rIns="45720" bIns="45720" anchor="b"/>
          <a:lstStyle>
            <a:lvl1pPr algn="l">
              <a:buNone/>
              <a:defRPr sz="2000" b="1">
                <a:solidFill>
                  <a:schemeClr val="tx2"/>
                </a:solidFill>
              </a:defRPr>
            </a:lvl1pPr>
          </a:lstStyle>
          <a:p>
            <a:r>
              <a:rPr kumimoji="0" lang="fr-FR"/>
              <a:t>Cliquez pour modifier le style du titre</a:t>
            </a:r>
            <a:endParaRPr kumimoji="0" lang="en-US"/>
          </a:p>
        </p:txBody>
      </p:sp>
      <p:sp>
        <p:nvSpPr>
          <p:cNvPr id="4" name="Espace réservé du texte 3"/>
          <p:cNvSpPr>
            <a:spLocks noGrp="1"/>
          </p:cNvSpPr>
          <p:nvPr>
            <p:ph type="body" sz="half" idx="2"/>
          </p:nvPr>
        </p:nvSpPr>
        <p:spPr>
          <a:xfrm>
            <a:off x="457200" y="3771713"/>
            <a:ext cx="1657350" cy="290576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a:t>Cliquez pour modifier les styles du texte du masque</a:t>
            </a:r>
          </a:p>
        </p:txBody>
      </p:sp>
      <p:sp>
        <p:nvSpPr>
          <p:cNvPr id="5" name="Espace réservé de la date 4"/>
          <p:cNvSpPr>
            <a:spLocks noGrp="1"/>
          </p:cNvSpPr>
          <p:nvPr>
            <p:ph type="dt" sz="half" idx="10"/>
          </p:nvPr>
        </p:nvSpPr>
        <p:spPr/>
        <p:txBody>
          <a:bodyPr/>
          <a:lstStyle/>
          <a:p>
            <a:fld id="{35A25797-DB2F-49DE-8A4B-90773731A991}" type="datetimeFigureOut">
              <a:rPr lang="fr-FR" smtClean="0"/>
              <a:pPr/>
              <a:t>16/09/2022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a:xfrm>
            <a:off x="6057900" y="8475134"/>
            <a:ext cx="457200" cy="486833"/>
          </a:xfrm>
        </p:spPr>
        <p:txBody>
          <a:bodyPr/>
          <a:lstStyle/>
          <a:p>
            <a:fld id="{0A58383A-AFE0-4ADE-AD40-29C1F958989C}" type="slidenum">
              <a:rPr lang="fr-FR" smtClean="0"/>
              <a:pPr/>
              <a:t>‹N°›</a:t>
            </a:fld>
            <a:endParaRPr lang="fr-FR"/>
          </a:p>
        </p:txBody>
      </p:sp>
      <p:sp>
        <p:nvSpPr>
          <p:cNvPr id="3" name="Espace réservé pour une image  2"/>
          <p:cNvSpPr>
            <a:spLocks noGrp="1"/>
          </p:cNvSpPr>
          <p:nvPr>
            <p:ph type="pic" idx="1"/>
          </p:nvPr>
        </p:nvSpPr>
        <p:spPr>
          <a:xfrm rot="420000">
            <a:off x="2614345" y="1599356"/>
            <a:ext cx="3463290" cy="524256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a:t>Cliquez sur l'icône pour ajouter une image</a:t>
            </a:r>
            <a:endParaRPr kumimoji="0" lang="en-US" dirty="0"/>
          </a:p>
        </p:txBody>
      </p:sp>
      <p:sp>
        <p:nvSpPr>
          <p:cNvPr id="10" name="Forme libre 9"/>
          <p:cNvSpPr>
            <a:spLocks/>
          </p:cNvSpPr>
          <p:nvPr/>
        </p:nvSpPr>
        <p:spPr bwMode="auto">
          <a:xfrm flipV="1">
            <a:off x="-7144" y="7755467"/>
            <a:ext cx="6872288" cy="1388533"/>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orme libre 10"/>
          <p:cNvSpPr>
            <a:spLocks/>
          </p:cNvSpPr>
          <p:nvPr/>
        </p:nvSpPr>
        <p:spPr bwMode="auto">
          <a:xfrm flipV="1">
            <a:off x="3286125" y="8293101"/>
            <a:ext cx="3571875" cy="850900"/>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35A25797-DB2F-49DE-8A4B-90773731A991}" type="datetimeFigureOut">
              <a:rPr lang="fr-FR" smtClean="0"/>
              <a:pPr/>
              <a:t>16/09/2022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A58383A-AFE0-4ADE-AD40-29C1F958989C}"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4972050" y="1219202"/>
            <a:ext cx="1543050" cy="6949017"/>
          </a:xfrm>
        </p:spPr>
        <p:txBody>
          <a:bodyPr vert="eaVert"/>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a:xfrm>
            <a:off x="342900" y="1219202"/>
            <a:ext cx="4514850" cy="6949017"/>
          </a:xfrm>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35A25797-DB2F-49DE-8A4B-90773731A991}" type="datetimeFigureOut">
              <a:rPr lang="fr-FR" smtClean="0"/>
              <a:pPr/>
              <a:t>16/09/2022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A58383A-AFE0-4ADE-AD40-29C1F958989C}"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orme libre 6"/>
          <p:cNvSpPr>
            <a:spLocks/>
          </p:cNvSpPr>
          <p:nvPr/>
        </p:nvSpPr>
        <p:spPr bwMode="auto">
          <a:xfrm>
            <a:off x="-7144" y="-9525"/>
            <a:ext cx="6872288" cy="1388533"/>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orme libre 7"/>
          <p:cNvSpPr>
            <a:spLocks/>
          </p:cNvSpPr>
          <p:nvPr/>
        </p:nvSpPr>
        <p:spPr bwMode="auto">
          <a:xfrm>
            <a:off x="3286125" y="-9525"/>
            <a:ext cx="3571875" cy="850900"/>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Espace réservé du titre 8"/>
          <p:cNvSpPr>
            <a:spLocks noGrp="1"/>
          </p:cNvSpPr>
          <p:nvPr>
            <p:ph type="title"/>
          </p:nvPr>
        </p:nvSpPr>
        <p:spPr>
          <a:xfrm>
            <a:off x="342900" y="938784"/>
            <a:ext cx="6172200" cy="1524000"/>
          </a:xfrm>
          <a:prstGeom prst="rect">
            <a:avLst/>
          </a:prstGeom>
        </p:spPr>
        <p:txBody>
          <a:bodyPr vert="horz" lIns="0" rIns="0" bIns="0" anchor="b">
            <a:normAutofit/>
          </a:bodyPr>
          <a:lstStyle/>
          <a:p>
            <a:r>
              <a:rPr kumimoji="0" lang="fr-FR"/>
              <a:t>Cliquez pour modifier le style du titre</a:t>
            </a:r>
            <a:endParaRPr kumimoji="0" lang="en-US"/>
          </a:p>
        </p:txBody>
      </p:sp>
      <p:sp>
        <p:nvSpPr>
          <p:cNvPr id="30" name="Espace réservé du texte 29"/>
          <p:cNvSpPr>
            <a:spLocks noGrp="1"/>
          </p:cNvSpPr>
          <p:nvPr>
            <p:ph type="body" idx="1"/>
          </p:nvPr>
        </p:nvSpPr>
        <p:spPr>
          <a:xfrm>
            <a:off x="342900" y="2580640"/>
            <a:ext cx="6172200" cy="5852160"/>
          </a:xfrm>
          <a:prstGeom prst="rect">
            <a:avLst/>
          </a:prstGeom>
        </p:spPr>
        <p:txBody>
          <a:bodyPr vert="horz">
            <a:normAutofit/>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lang="en-US"/>
          </a:p>
        </p:txBody>
      </p:sp>
      <p:sp>
        <p:nvSpPr>
          <p:cNvPr id="10" name="Espace réservé de la date 9"/>
          <p:cNvSpPr>
            <a:spLocks noGrp="1"/>
          </p:cNvSpPr>
          <p:nvPr>
            <p:ph type="dt" sz="half" idx="2"/>
          </p:nvPr>
        </p:nvSpPr>
        <p:spPr>
          <a:xfrm>
            <a:off x="342900" y="8475134"/>
            <a:ext cx="1600200" cy="486833"/>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5A25797-DB2F-49DE-8A4B-90773731A991}" type="datetimeFigureOut">
              <a:rPr lang="fr-FR" smtClean="0"/>
              <a:pPr/>
              <a:t>16/09/2022</a:t>
            </a:fld>
            <a:endParaRPr lang="fr-FR"/>
          </a:p>
        </p:txBody>
      </p:sp>
      <p:sp>
        <p:nvSpPr>
          <p:cNvPr id="22" name="Espace réservé du pied de page 21"/>
          <p:cNvSpPr>
            <a:spLocks noGrp="1"/>
          </p:cNvSpPr>
          <p:nvPr>
            <p:ph type="ftr" sz="quarter" idx="3"/>
          </p:nvPr>
        </p:nvSpPr>
        <p:spPr>
          <a:xfrm>
            <a:off x="2000250" y="8475134"/>
            <a:ext cx="2514600" cy="486833"/>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r-FR"/>
          </a:p>
        </p:txBody>
      </p:sp>
      <p:sp>
        <p:nvSpPr>
          <p:cNvPr id="18" name="Espace réservé du numéro de diapositive 17"/>
          <p:cNvSpPr>
            <a:spLocks noGrp="1"/>
          </p:cNvSpPr>
          <p:nvPr>
            <p:ph type="sldNum" sz="quarter" idx="4"/>
          </p:nvPr>
        </p:nvSpPr>
        <p:spPr>
          <a:xfrm>
            <a:off x="5943600" y="8475134"/>
            <a:ext cx="571500" cy="486833"/>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A58383A-AFE0-4ADE-AD40-29C1F958989C}" type="slidenum">
              <a:rPr lang="fr-FR" smtClean="0"/>
              <a:pPr/>
              <a:t>‹N°›</a:t>
            </a:fld>
            <a:endParaRPr lang="fr-FR"/>
          </a:p>
        </p:txBody>
      </p:sp>
      <p:grpSp>
        <p:nvGrpSpPr>
          <p:cNvPr id="2" name="Groupe 1"/>
          <p:cNvGrpSpPr/>
          <p:nvPr/>
        </p:nvGrpSpPr>
        <p:grpSpPr>
          <a:xfrm>
            <a:off x="-14263" y="269877"/>
            <a:ext cx="6885411" cy="865632"/>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emf"/><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1.png"/><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jpeg"/></Relationships>
</file>

<file path=ppt/slides/_rels/slide1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6.jpeg"/><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1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1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29202" y="7524328"/>
            <a:ext cx="6728798" cy="1046440"/>
          </a:xfrm>
          <a:prstGeom prst="rect">
            <a:avLst/>
          </a:prstGeom>
          <a:noFill/>
        </p:spPr>
        <p:txBody>
          <a:bodyPr wrap="square" rtlCol="0">
            <a:spAutoFit/>
          </a:bodyPr>
          <a:lstStyle/>
          <a:p>
            <a:pPr algn="ctr"/>
            <a:r>
              <a:rPr lang="fr-FR" sz="1600" dirty="0">
                <a:solidFill>
                  <a:srgbClr val="00467A"/>
                </a:solidFill>
                <a:latin typeface="+mj-lt"/>
              </a:rPr>
              <a:t>________________________________________________________________</a:t>
            </a:r>
          </a:p>
          <a:p>
            <a:pPr algn="ctr"/>
            <a:r>
              <a:rPr lang="fr-FR" sz="1400" dirty="0">
                <a:latin typeface="+mj-lt"/>
              </a:rPr>
              <a:t>Head Office  :  </a:t>
            </a:r>
            <a:r>
              <a:rPr lang="fr-FR" sz="1400" dirty="0">
                <a:solidFill>
                  <a:srgbClr val="1F497D"/>
                </a:solidFill>
                <a:effectLst/>
                <a:latin typeface="+mj-lt"/>
                <a:ea typeface="Calibri" panose="020F0502020204030204" pitchFamily="34" charset="0"/>
              </a:rPr>
              <a:t>11, rue de l'électricité . z i Ben Arous 2013</a:t>
            </a:r>
            <a:r>
              <a:rPr lang="fr-FR" sz="1400" dirty="0">
                <a:latin typeface="+mj-lt"/>
              </a:rPr>
              <a:t> – Tunis – Tunisie</a:t>
            </a:r>
          </a:p>
          <a:p>
            <a:pPr algn="ctr"/>
            <a:r>
              <a:rPr lang="fr-FR" sz="1400" dirty="0">
                <a:latin typeface="+mj-lt"/>
              </a:rPr>
              <a:t>Tel : </a:t>
            </a:r>
            <a:r>
              <a:rPr lang="fr-FR" sz="1400" dirty="0">
                <a:effectLst/>
                <a:latin typeface="Calibri" panose="020F0502020204030204" pitchFamily="34" charset="0"/>
                <a:ea typeface="Calibri" panose="020F0502020204030204" pitchFamily="34" charset="0"/>
              </a:rPr>
              <a:t>+216 71 384 451</a:t>
            </a:r>
            <a:r>
              <a:rPr lang="fr-FR" sz="1400" dirty="0">
                <a:latin typeface="+mj-lt"/>
              </a:rPr>
              <a:t> </a:t>
            </a:r>
          </a:p>
          <a:p>
            <a:pPr algn="ctr"/>
            <a:r>
              <a:rPr lang="fr-FR" dirty="0"/>
              <a:t>	</a:t>
            </a:r>
          </a:p>
        </p:txBody>
      </p:sp>
      <p:pic>
        <p:nvPicPr>
          <p:cNvPr id="1027" name="Image 69" descr="image001">
            <a:extLst>
              <a:ext uri="{FF2B5EF4-FFF2-40B4-BE49-F238E27FC236}">
                <a16:creationId xmlns:a16="http://schemas.microsoft.com/office/drawing/2014/main" xmlns="" id="{D2943842-F1F2-2850-5DA6-5C694FE639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6792" y="1043608"/>
            <a:ext cx="2691447" cy="2736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4" descr="3 Trends Pushing More Cooperation Among Last-Mile Carriers, Shippers, 3PLs  - Logistics Asia">
            <a:extLst>
              <a:ext uri="{FF2B5EF4-FFF2-40B4-BE49-F238E27FC236}">
                <a16:creationId xmlns:a16="http://schemas.microsoft.com/office/drawing/2014/main" xmlns="" id="{9DDF0BCF-8B7C-FB2E-7164-1A5C171810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360" y="3995936"/>
            <a:ext cx="5882978" cy="33091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2656" y="1475656"/>
            <a:ext cx="6408712" cy="5801588"/>
          </a:xfrm>
          <a:prstGeom prst="rect">
            <a:avLst/>
          </a:prstGeom>
        </p:spPr>
        <p:txBody>
          <a:bodyPr wrap="square">
            <a:spAutoFit/>
          </a:bodyPr>
          <a:lstStyle/>
          <a:p>
            <a:r>
              <a:rPr lang="en-GB" sz="2000" b="1" dirty="0">
                <a:solidFill>
                  <a:srgbClr val="0070C0"/>
                </a:solidFill>
                <a:latin typeface="+mj-lt"/>
              </a:rPr>
              <a:t>ANATIM “</a:t>
            </a:r>
            <a:r>
              <a:rPr lang="fr-FR" sz="1600" b="1" i="0" dirty="0">
                <a:solidFill>
                  <a:srgbClr val="000000"/>
                </a:solidFill>
                <a:effectLst/>
                <a:latin typeface="Georgia" panose="02040502050405020303" pitchFamily="18" charset="0"/>
              </a:rPr>
              <a:t>AGENCE NORD-AFRICAINE DE TRANSPORT INTERNATIONAL ET DE MAGASINAGE</a:t>
            </a:r>
            <a:r>
              <a:rPr lang="en-GB" sz="2000" b="1" dirty="0">
                <a:solidFill>
                  <a:srgbClr val="0070C0"/>
                </a:solidFill>
                <a:latin typeface="+mj-lt"/>
              </a:rPr>
              <a:t>“  </a:t>
            </a:r>
            <a:r>
              <a:rPr lang="en-GB" sz="2000" dirty="0">
                <a:latin typeface="+mj-lt"/>
              </a:rPr>
              <a:t>was established in 1989 in Tunis, Tunisia. At the head the founder, Mr </a:t>
            </a:r>
            <a:r>
              <a:rPr lang="en-GB" sz="2000" dirty="0" err="1" smtClean="0">
                <a:latin typeface="+mj-lt"/>
              </a:rPr>
              <a:t>Ezzedine</a:t>
            </a:r>
            <a:r>
              <a:rPr lang="en-GB" sz="2000" dirty="0" smtClean="0">
                <a:latin typeface="+mj-lt"/>
              </a:rPr>
              <a:t> Abdeljelil</a:t>
            </a:r>
            <a:r>
              <a:rPr lang="en-GB" sz="2000" dirty="0" smtClean="0">
                <a:latin typeface="+mj-lt"/>
              </a:rPr>
              <a:t>, </a:t>
            </a:r>
            <a:r>
              <a:rPr lang="en-GB" sz="2000" dirty="0">
                <a:latin typeface="+mj-lt"/>
              </a:rPr>
              <a:t>as chairman. </a:t>
            </a:r>
            <a:endParaRPr lang="fr-FR" sz="2000" dirty="0">
              <a:latin typeface="+mj-lt"/>
            </a:endParaRPr>
          </a:p>
          <a:p>
            <a:r>
              <a:rPr lang="en-GB" sz="2000" dirty="0">
                <a:latin typeface="+mj-lt"/>
              </a:rPr>
              <a:t> </a:t>
            </a:r>
            <a:endParaRPr lang="fr-FR" sz="2000" dirty="0">
              <a:latin typeface="+mj-lt"/>
            </a:endParaRPr>
          </a:p>
          <a:p>
            <a:r>
              <a:rPr lang="en-GB" sz="2000" dirty="0">
                <a:latin typeface="+mj-lt"/>
              </a:rPr>
              <a:t>Over the years, </a:t>
            </a:r>
            <a:r>
              <a:rPr lang="en-GB" sz="2000" dirty="0">
                <a:solidFill>
                  <a:srgbClr val="004376"/>
                </a:solidFill>
                <a:latin typeface="+mj-lt"/>
              </a:rPr>
              <a:t>ANATIM </a:t>
            </a:r>
            <a:r>
              <a:rPr lang="en-GB" sz="2000" dirty="0">
                <a:latin typeface="+mj-lt"/>
              </a:rPr>
              <a:t>has expanded to not only include own offices and partners throughout Tunisia, but also tried to develop their partnership and collaborators in countries around the Maghreb, European countries and all over the world thanks to their licence as a member of </a:t>
            </a:r>
            <a:r>
              <a:rPr lang="en-GB" sz="2000" dirty="0" smtClean="0">
                <a:latin typeface="+mj-lt"/>
              </a:rPr>
              <a:t>WCA, WWCA and Ship to Me,, </a:t>
            </a:r>
            <a:endParaRPr lang="en-GB" sz="2000" dirty="0">
              <a:latin typeface="+mj-lt"/>
            </a:endParaRPr>
          </a:p>
          <a:p>
            <a:r>
              <a:rPr lang="en-GB" sz="2000" dirty="0">
                <a:latin typeface="+mj-lt"/>
              </a:rPr>
              <a:t> </a:t>
            </a:r>
            <a:endParaRPr lang="fr-FR" sz="2000" dirty="0">
              <a:latin typeface="+mj-lt"/>
            </a:endParaRPr>
          </a:p>
          <a:p>
            <a:r>
              <a:rPr lang="en-GB" sz="2000" dirty="0">
                <a:solidFill>
                  <a:srgbClr val="004376"/>
                </a:solidFill>
                <a:latin typeface="+mj-lt"/>
              </a:rPr>
              <a:t>ANATIM </a:t>
            </a:r>
            <a:r>
              <a:rPr lang="en-GB" sz="2000" dirty="0">
                <a:latin typeface="+mj-lt"/>
              </a:rPr>
              <a:t>supplies added value to clients and Principals.</a:t>
            </a:r>
          </a:p>
          <a:p>
            <a:endParaRPr lang="en-GB" sz="2000" dirty="0">
              <a:latin typeface="+mj-lt"/>
            </a:endParaRPr>
          </a:p>
          <a:p>
            <a:r>
              <a:rPr lang="en-GB" sz="2000" dirty="0">
                <a:latin typeface="+mj-lt"/>
              </a:rPr>
              <a:t>Aims to be the first choice as supplier of Logistics solutions. </a:t>
            </a:r>
            <a:endParaRPr lang="fr-FR" sz="2000" dirty="0">
              <a:latin typeface="+mj-lt"/>
            </a:endParaRPr>
          </a:p>
          <a:p>
            <a:pPr algn="ctr"/>
            <a:r>
              <a:rPr lang="en-GB" sz="2000" b="1" dirty="0">
                <a:solidFill>
                  <a:srgbClr val="004376"/>
                </a:solidFill>
                <a:latin typeface="+mj-lt"/>
              </a:rPr>
              <a:t>			</a:t>
            </a:r>
          </a:p>
          <a:p>
            <a:r>
              <a:rPr lang="en-GB" sz="1600" b="1" i="1" dirty="0">
                <a:solidFill>
                  <a:srgbClr val="004376"/>
                </a:solidFill>
              </a:rPr>
              <a:t>With ANATIM, Key Success is Consultancy, Challenge and Difference </a:t>
            </a:r>
          </a:p>
          <a:p>
            <a:endParaRPr lang="en-GB" sz="1900" b="1" dirty="0">
              <a:solidFill>
                <a:srgbClr val="004376"/>
              </a:solidFill>
              <a:latin typeface="+mj-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a:xfrm>
            <a:off x="5967282" y="8475134"/>
            <a:ext cx="810090" cy="486833"/>
          </a:xfrm>
        </p:spPr>
        <p:txBody>
          <a:bodyPr/>
          <a:lstStyle/>
          <a:p>
            <a:endParaRPr lang="fr-FR" b="1"/>
          </a:p>
          <a:p>
            <a:endParaRPr lang="fr-FR" b="1" dirty="0"/>
          </a:p>
        </p:txBody>
      </p:sp>
      <p:pic>
        <p:nvPicPr>
          <p:cNvPr id="9" name="Image 8" descr="https://encrypted-tbn1.gstatic.com/images?q=tbn:ANd9GcQnts3gc_YuK_H7MY5HW7C-vTScR-nAKY9qCmbth94_IWMpP45f4X_K3jX1"/>
          <p:cNvPicPr/>
          <p:nvPr/>
        </p:nvPicPr>
        <p:blipFill rotWithShape="1">
          <a:blip r:embed="rId2">
            <a:extLst>
              <a:ext uri="{28A0092B-C50C-407E-A947-70E740481C1C}">
                <a14:useLocalDpi xmlns:a14="http://schemas.microsoft.com/office/drawing/2010/main" val="0"/>
              </a:ext>
            </a:extLst>
          </a:blip>
          <a:srcRect r="422"/>
          <a:stretch/>
        </p:blipFill>
        <p:spPr bwMode="auto">
          <a:xfrm>
            <a:off x="2996952" y="7524328"/>
            <a:ext cx="1125126" cy="1082040"/>
          </a:xfrm>
          <a:prstGeom prst="rect">
            <a:avLst/>
          </a:prstGeom>
          <a:noFill/>
          <a:ln>
            <a:noFill/>
          </a:ln>
        </p:spPr>
      </p:pic>
      <p:pic>
        <p:nvPicPr>
          <p:cNvPr id="2050" name="Picture 2" descr="CMC Tunisie: transport national tunisie , transport international tunisie ,  stockage tunisie , consignation maritime tunisie">
            <a:extLst>
              <a:ext uri="{FF2B5EF4-FFF2-40B4-BE49-F238E27FC236}">
                <a16:creationId xmlns:a16="http://schemas.microsoft.com/office/drawing/2014/main" xmlns="" id="{DA4DE9D2-87B4-8626-DB05-2A5C9B3851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358" y="1139755"/>
            <a:ext cx="5606202" cy="247241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5 Key Areas Logistics Businesses Should Focus for Growth">
            <a:extLst>
              <a:ext uri="{FF2B5EF4-FFF2-40B4-BE49-F238E27FC236}">
                <a16:creationId xmlns:a16="http://schemas.microsoft.com/office/drawing/2014/main" xmlns="" id="{4613D965-9141-DF54-532A-15EBD82E0E1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9304" y="3995936"/>
            <a:ext cx="5021944" cy="314462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4624" y="1547663"/>
            <a:ext cx="6768752" cy="7478970"/>
          </a:xfrm>
          <a:prstGeom prst="rect">
            <a:avLst/>
          </a:prstGeom>
        </p:spPr>
        <p:txBody>
          <a:bodyPr wrap="square">
            <a:spAutoFit/>
          </a:bodyPr>
          <a:lstStyle/>
          <a:p>
            <a:r>
              <a:rPr lang="en-GB" sz="2000" b="1" dirty="0">
                <a:solidFill>
                  <a:srgbClr val="0070C0"/>
                </a:solidFill>
                <a:latin typeface="+mj-lt"/>
              </a:rPr>
              <a:t>ANATIM</a:t>
            </a:r>
            <a:r>
              <a:rPr lang="en-GB" sz="2000" dirty="0">
                <a:latin typeface="+mj-lt"/>
              </a:rPr>
              <a:t>,  A logistics partner dedicated to deliver freight all over the world and able to give its customers the personal attention by giving them the means to get products to market faster and more efficiently.</a:t>
            </a:r>
            <a:endParaRPr lang="fr-FR" sz="2000" dirty="0">
              <a:latin typeface="+mj-lt"/>
            </a:endParaRPr>
          </a:p>
          <a:p>
            <a:r>
              <a:rPr lang="en-GB" sz="2000" dirty="0">
                <a:latin typeface="+mj-lt"/>
              </a:rPr>
              <a:t> </a:t>
            </a:r>
            <a:endParaRPr lang="en-GB" sz="2000" dirty="0">
              <a:solidFill>
                <a:srgbClr val="9E0000"/>
              </a:solidFill>
              <a:latin typeface="+mj-lt"/>
            </a:endParaRPr>
          </a:p>
          <a:p>
            <a:r>
              <a:rPr lang="en-GB" sz="2000" dirty="0">
                <a:solidFill>
                  <a:srgbClr val="9E0000"/>
                </a:solidFill>
                <a:latin typeface="+mj-lt"/>
              </a:rPr>
              <a:t>Ocean Freight 		</a:t>
            </a:r>
          </a:p>
          <a:p>
            <a:endParaRPr lang="en-GB" sz="2000" dirty="0">
              <a:solidFill>
                <a:srgbClr val="9E0000"/>
              </a:solidFill>
              <a:latin typeface="+mj-lt"/>
            </a:endParaRPr>
          </a:p>
          <a:p>
            <a:r>
              <a:rPr lang="en-GB" sz="2000" dirty="0">
                <a:solidFill>
                  <a:srgbClr val="9E0000"/>
                </a:solidFill>
                <a:latin typeface="+mj-lt"/>
              </a:rPr>
              <a:t>Multimodal Transport</a:t>
            </a:r>
          </a:p>
          <a:p>
            <a:r>
              <a:rPr lang="en-GB" sz="2000" dirty="0">
                <a:solidFill>
                  <a:srgbClr val="9E0000"/>
                </a:solidFill>
                <a:latin typeface="+mj-lt"/>
              </a:rPr>
              <a:t> 			</a:t>
            </a:r>
          </a:p>
          <a:p>
            <a:r>
              <a:rPr lang="en-GB" sz="2000" dirty="0">
                <a:solidFill>
                  <a:srgbClr val="9E0000"/>
                </a:solidFill>
                <a:latin typeface="+mj-lt"/>
              </a:rPr>
              <a:t>Road Freight</a:t>
            </a:r>
            <a:endParaRPr lang="fr-FR" sz="2000" dirty="0">
              <a:solidFill>
                <a:srgbClr val="9E0000"/>
              </a:solidFill>
              <a:latin typeface="+mj-lt"/>
            </a:endParaRPr>
          </a:p>
          <a:p>
            <a:endParaRPr lang="en-GB" sz="2000" dirty="0">
              <a:solidFill>
                <a:srgbClr val="9E0000"/>
              </a:solidFill>
              <a:latin typeface="+mj-lt"/>
            </a:endParaRPr>
          </a:p>
          <a:p>
            <a:r>
              <a:rPr lang="en-GB" sz="2000" dirty="0">
                <a:solidFill>
                  <a:srgbClr val="9E0000"/>
                </a:solidFill>
                <a:latin typeface="+mj-lt"/>
              </a:rPr>
              <a:t>Consolidation &amp; </a:t>
            </a:r>
            <a:r>
              <a:rPr lang="en-GB" sz="2000" dirty="0" err="1" smtClean="0">
                <a:solidFill>
                  <a:srgbClr val="9E0000"/>
                </a:solidFill>
                <a:latin typeface="+mj-lt"/>
              </a:rPr>
              <a:t>Lcl</a:t>
            </a:r>
            <a:r>
              <a:rPr lang="en-GB" sz="2000" dirty="0" smtClean="0">
                <a:solidFill>
                  <a:srgbClr val="9E0000"/>
                </a:solidFill>
                <a:latin typeface="+mj-lt"/>
              </a:rPr>
              <a:t> </a:t>
            </a:r>
            <a:r>
              <a:rPr lang="en-GB" sz="2000" dirty="0">
                <a:solidFill>
                  <a:srgbClr val="9E0000"/>
                </a:solidFill>
                <a:latin typeface="+mj-lt"/>
              </a:rPr>
              <a:t>	</a:t>
            </a:r>
          </a:p>
          <a:p>
            <a:endParaRPr lang="en-GB" sz="2000" dirty="0">
              <a:solidFill>
                <a:srgbClr val="9E0000"/>
              </a:solidFill>
              <a:latin typeface="+mj-lt"/>
            </a:endParaRPr>
          </a:p>
          <a:p>
            <a:r>
              <a:rPr lang="en-GB" sz="2000" dirty="0">
                <a:solidFill>
                  <a:srgbClr val="9E0000"/>
                </a:solidFill>
                <a:latin typeface="+mj-lt"/>
              </a:rPr>
              <a:t>Warehousing &amp; Distribution 	</a:t>
            </a:r>
          </a:p>
          <a:p>
            <a:endParaRPr lang="en-GB" sz="2000" dirty="0">
              <a:solidFill>
                <a:srgbClr val="9E0000"/>
              </a:solidFill>
              <a:latin typeface="+mj-lt"/>
            </a:endParaRPr>
          </a:p>
          <a:p>
            <a:r>
              <a:rPr lang="en-GB" sz="2000" dirty="0">
                <a:solidFill>
                  <a:srgbClr val="9E0000"/>
                </a:solidFill>
                <a:latin typeface="+mj-lt"/>
              </a:rPr>
              <a:t>Supply Chain Solutions </a:t>
            </a:r>
          </a:p>
          <a:p>
            <a:endParaRPr lang="en-GB" sz="2000" dirty="0">
              <a:solidFill>
                <a:srgbClr val="9E0000"/>
              </a:solidFill>
              <a:latin typeface="+mj-lt"/>
            </a:endParaRPr>
          </a:p>
          <a:p>
            <a:r>
              <a:rPr lang="en-GB" sz="2000" dirty="0">
                <a:solidFill>
                  <a:srgbClr val="9E0000"/>
                </a:solidFill>
                <a:latin typeface="+mj-lt"/>
              </a:rPr>
              <a:t>Oil &amp; Gas 			</a:t>
            </a:r>
          </a:p>
          <a:p>
            <a:endParaRPr lang="en-GB" sz="2000" dirty="0">
              <a:solidFill>
                <a:srgbClr val="9E0000"/>
              </a:solidFill>
              <a:latin typeface="+mj-lt"/>
            </a:endParaRPr>
          </a:p>
          <a:p>
            <a:r>
              <a:rPr lang="en-GB" sz="2000" dirty="0">
                <a:solidFill>
                  <a:srgbClr val="9E0000"/>
                </a:solidFill>
                <a:latin typeface="+mj-lt"/>
              </a:rPr>
              <a:t>Industry Sector - Automotive 	</a:t>
            </a:r>
          </a:p>
          <a:p>
            <a:endParaRPr lang="en-GB" sz="2000" dirty="0">
              <a:solidFill>
                <a:srgbClr val="9E0000"/>
              </a:solidFill>
              <a:latin typeface="+mj-lt"/>
            </a:endParaRPr>
          </a:p>
          <a:p>
            <a:r>
              <a:rPr lang="en-GB" sz="2000" dirty="0" smtClean="0">
                <a:solidFill>
                  <a:srgbClr val="9E0000"/>
                </a:solidFill>
                <a:latin typeface="+mj-lt"/>
              </a:rPr>
              <a:t>Critical and pharmaceutical</a:t>
            </a:r>
            <a:endParaRPr lang="en-GB" sz="2000" dirty="0">
              <a:solidFill>
                <a:srgbClr val="9E0000"/>
              </a:solidFill>
              <a:latin typeface="+mj-lt"/>
            </a:endParaRPr>
          </a:p>
          <a:p>
            <a:endParaRPr lang="en-GB" sz="2000" dirty="0">
              <a:solidFill>
                <a:srgbClr val="9E0000"/>
              </a:solidFill>
              <a:latin typeface="+mj-lt"/>
            </a:endParaRPr>
          </a:p>
          <a:p>
            <a:r>
              <a:rPr lang="en-GB" sz="2000" dirty="0">
                <a:solidFill>
                  <a:srgbClr val="9E0000"/>
                </a:solidFill>
                <a:latin typeface="+mj-lt"/>
              </a:rPr>
              <a:t>Customs</a:t>
            </a:r>
            <a:endParaRPr lang="fr-FR" dirty="0">
              <a:solidFill>
                <a:srgbClr val="9E0000"/>
              </a:solidFill>
            </a:endParaRPr>
          </a:p>
        </p:txBody>
      </p:sp>
      <p:pic>
        <p:nvPicPr>
          <p:cNvPr id="2" name="Image 1">
            <a:extLst>
              <a:ext uri="{FF2B5EF4-FFF2-40B4-BE49-F238E27FC236}">
                <a16:creationId xmlns:a16="http://schemas.microsoft.com/office/drawing/2014/main" xmlns="" id="{E553C838-4CD9-1895-E682-DD72078A70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3016" y="3419872"/>
            <a:ext cx="2718321" cy="4416327"/>
          </a:xfrm>
          <a:prstGeom prst="rect">
            <a:avLst/>
          </a:prstGeom>
        </p:spPr>
      </p:pic>
    </p:spTree>
    <p:extLst>
      <p:ext uri="{BB962C8B-B14F-4D97-AF65-F5344CB8AC3E}">
        <p14:creationId xmlns:p14="http://schemas.microsoft.com/office/powerpoint/2010/main" val="32908893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6632" y="1340346"/>
            <a:ext cx="6624736" cy="7017306"/>
          </a:xfrm>
          <a:prstGeom prst="rect">
            <a:avLst/>
          </a:prstGeom>
        </p:spPr>
        <p:txBody>
          <a:bodyPr wrap="square">
            <a:spAutoFit/>
          </a:bodyPr>
          <a:lstStyle/>
          <a:p>
            <a:endParaRPr lang="en-GB" dirty="0">
              <a:solidFill>
                <a:srgbClr val="9E0000"/>
              </a:solidFill>
            </a:endParaRPr>
          </a:p>
          <a:p>
            <a:endParaRPr lang="en-GB" dirty="0">
              <a:solidFill>
                <a:srgbClr val="9E0000"/>
              </a:solidFill>
            </a:endParaRPr>
          </a:p>
          <a:p>
            <a:endParaRPr lang="en-GB" dirty="0">
              <a:solidFill>
                <a:srgbClr val="9E0000"/>
              </a:solidFill>
            </a:endParaRPr>
          </a:p>
          <a:p>
            <a:endParaRPr lang="en-GB" dirty="0">
              <a:solidFill>
                <a:srgbClr val="9E0000"/>
              </a:solidFill>
            </a:endParaRPr>
          </a:p>
          <a:p>
            <a:endParaRPr lang="en-GB" dirty="0">
              <a:solidFill>
                <a:srgbClr val="9E0000"/>
              </a:solidFill>
            </a:endParaRPr>
          </a:p>
          <a:p>
            <a:endParaRPr lang="en-GB" dirty="0">
              <a:solidFill>
                <a:srgbClr val="9E0000"/>
              </a:solidFill>
            </a:endParaRPr>
          </a:p>
          <a:p>
            <a:endParaRPr lang="en-GB" dirty="0">
              <a:solidFill>
                <a:srgbClr val="9E0000"/>
              </a:solidFill>
            </a:endParaRPr>
          </a:p>
          <a:p>
            <a:endParaRPr lang="en-GB" dirty="0">
              <a:solidFill>
                <a:srgbClr val="9E0000"/>
              </a:solidFill>
            </a:endParaRPr>
          </a:p>
          <a:p>
            <a:endParaRPr lang="en-GB" dirty="0">
              <a:solidFill>
                <a:srgbClr val="9E0000"/>
              </a:solidFill>
            </a:endParaRPr>
          </a:p>
          <a:p>
            <a:endParaRPr lang="en-GB" dirty="0">
              <a:solidFill>
                <a:srgbClr val="9E0000"/>
              </a:solidFill>
            </a:endParaRPr>
          </a:p>
          <a:p>
            <a:endParaRPr lang="en-GB" dirty="0">
              <a:solidFill>
                <a:srgbClr val="9E0000"/>
              </a:solidFill>
            </a:endParaRPr>
          </a:p>
          <a:p>
            <a:endParaRPr lang="en-GB" dirty="0">
              <a:solidFill>
                <a:srgbClr val="9E0000"/>
              </a:solidFill>
            </a:endParaRPr>
          </a:p>
          <a:p>
            <a:endParaRPr lang="en-GB" dirty="0">
              <a:solidFill>
                <a:srgbClr val="9E0000"/>
              </a:solidFill>
            </a:endParaRPr>
          </a:p>
          <a:p>
            <a:endParaRPr lang="en-GB" dirty="0">
              <a:solidFill>
                <a:srgbClr val="9E0000"/>
              </a:solidFill>
            </a:endParaRPr>
          </a:p>
          <a:p>
            <a:endParaRPr lang="en-GB" dirty="0">
              <a:solidFill>
                <a:srgbClr val="9E0000"/>
              </a:solidFill>
            </a:endParaRPr>
          </a:p>
          <a:p>
            <a:endParaRPr lang="en-GB" dirty="0">
              <a:solidFill>
                <a:srgbClr val="9E0000"/>
              </a:solidFill>
            </a:endParaRPr>
          </a:p>
          <a:p>
            <a:endParaRPr lang="en-GB" dirty="0">
              <a:solidFill>
                <a:srgbClr val="9E0000"/>
              </a:solidFill>
            </a:endParaRPr>
          </a:p>
          <a:p>
            <a:endParaRPr lang="en-GB" dirty="0">
              <a:solidFill>
                <a:srgbClr val="9E0000"/>
              </a:solidFill>
            </a:endParaRPr>
          </a:p>
          <a:p>
            <a:endParaRPr lang="en-GB" dirty="0">
              <a:solidFill>
                <a:srgbClr val="9E0000"/>
              </a:solidFill>
            </a:endParaRPr>
          </a:p>
          <a:p>
            <a:endParaRPr lang="en-GB" dirty="0">
              <a:solidFill>
                <a:srgbClr val="9E0000"/>
              </a:solidFill>
            </a:endParaRPr>
          </a:p>
          <a:p>
            <a:endParaRPr lang="en-GB" dirty="0">
              <a:solidFill>
                <a:srgbClr val="9E0000"/>
              </a:solidFill>
            </a:endParaRPr>
          </a:p>
          <a:p>
            <a:endParaRPr lang="en-GB" dirty="0">
              <a:solidFill>
                <a:srgbClr val="9E0000"/>
              </a:solidFill>
            </a:endParaRPr>
          </a:p>
          <a:p>
            <a:endParaRPr lang="en-GB" dirty="0">
              <a:solidFill>
                <a:srgbClr val="9E0000"/>
              </a:solidFill>
            </a:endParaRPr>
          </a:p>
          <a:p>
            <a:endParaRPr lang="en-GB" dirty="0">
              <a:solidFill>
                <a:srgbClr val="9E0000"/>
              </a:solidFill>
            </a:endParaRPr>
          </a:p>
          <a:p>
            <a:endParaRPr lang="en-GB" dirty="0">
              <a:solidFill>
                <a:srgbClr val="9E0000"/>
              </a:solidFill>
            </a:endParaRPr>
          </a:p>
        </p:txBody>
      </p:sp>
      <p:pic>
        <p:nvPicPr>
          <p:cNvPr id="3" name="Picture 2" descr="Sustainability Push to Drive Big Changes in Supply Chain Logistics |  WardsAuto">
            <a:extLst>
              <a:ext uri="{FF2B5EF4-FFF2-40B4-BE49-F238E27FC236}">
                <a16:creationId xmlns:a16="http://schemas.microsoft.com/office/drawing/2014/main" xmlns="" id="{A0DA623B-1F33-4A60-68FB-CA48E31C948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2656" y="1326455"/>
            <a:ext cx="5112568" cy="3591816"/>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xmlns="" id="{7390FFB9-881B-5870-E02D-C4626C774F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332655" y="5283374"/>
            <a:ext cx="4110195" cy="231296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259632"/>
            <a:ext cx="6858000" cy="8063746"/>
          </a:xfrm>
          <a:prstGeom prst="rect">
            <a:avLst/>
          </a:prstGeom>
        </p:spPr>
        <p:txBody>
          <a:bodyPr wrap="square">
            <a:spAutoFit/>
          </a:bodyPr>
          <a:lstStyle/>
          <a:p>
            <a:endParaRPr lang="en-GB" sz="2000" dirty="0">
              <a:solidFill>
                <a:schemeClr val="accent1">
                  <a:lumMod val="75000"/>
                </a:schemeClr>
              </a:solidFill>
              <a:latin typeface="+mj-lt"/>
            </a:endParaRPr>
          </a:p>
          <a:p>
            <a:r>
              <a:rPr lang="en-GB" sz="2000" dirty="0">
                <a:latin typeface="+mj-lt"/>
              </a:rPr>
              <a:t> </a:t>
            </a:r>
            <a:endParaRPr lang="fr-FR" sz="2000" dirty="0">
              <a:latin typeface="+mj-lt"/>
            </a:endParaRPr>
          </a:p>
          <a:p>
            <a:r>
              <a:rPr lang="en-GB" sz="2000" dirty="0">
                <a:latin typeface="+mj-lt"/>
              </a:rPr>
              <a:t> </a:t>
            </a:r>
          </a:p>
          <a:p>
            <a:endParaRPr lang="en-GB" sz="2000" dirty="0">
              <a:latin typeface="+mj-lt"/>
            </a:endParaRPr>
          </a:p>
          <a:p>
            <a:endParaRPr lang="en-GB" sz="2000" dirty="0">
              <a:latin typeface="+mj-lt"/>
            </a:endParaRPr>
          </a:p>
          <a:p>
            <a:endParaRPr lang="en-GB" sz="2000" dirty="0">
              <a:latin typeface="+mj-lt"/>
            </a:endParaRPr>
          </a:p>
          <a:p>
            <a:endParaRPr lang="fr-FR" sz="2000" dirty="0">
              <a:latin typeface="+mj-lt"/>
            </a:endParaRPr>
          </a:p>
          <a:p>
            <a:endParaRPr lang="en-GB" sz="2000" dirty="0">
              <a:latin typeface="+mj-lt"/>
            </a:endParaRPr>
          </a:p>
          <a:p>
            <a:endParaRPr lang="en-GB" sz="2000" dirty="0">
              <a:latin typeface="+mj-lt"/>
            </a:endParaRPr>
          </a:p>
          <a:p>
            <a:endParaRPr lang="en-GB" sz="2000" dirty="0">
              <a:latin typeface="+mj-lt"/>
            </a:endParaRPr>
          </a:p>
          <a:p>
            <a:endParaRPr lang="en-GB" sz="2000" dirty="0">
              <a:latin typeface="+mj-lt"/>
            </a:endParaRPr>
          </a:p>
          <a:p>
            <a:endParaRPr lang="en-GB" sz="2000" dirty="0">
              <a:latin typeface="+mj-lt"/>
            </a:endParaRPr>
          </a:p>
          <a:p>
            <a:endParaRPr lang="en-GB" sz="2000" dirty="0">
              <a:latin typeface="+mj-lt"/>
            </a:endParaRPr>
          </a:p>
          <a:p>
            <a:endParaRPr lang="en-GB" sz="2000" dirty="0">
              <a:latin typeface="+mj-lt"/>
            </a:endParaRPr>
          </a:p>
          <a:p>
            <a:endParaRPr lang="en-GB" sz="2000" dirty="0">
              <a:latin typeface="+mj-lt"/>
            </a:endParaRPr>
          </a:p>
          <a:p>
            <a:endParaRPr lang="en-GB" sz="2000" dirty="0">
              <a:latin typeface="+mj-lt"/>
            </a:endParaRPr>
          </a:p>
          <a:p>
            <a:endParaRPr lang="en-GB" sz="2000" dirty="0">
              <a:latin typeface="+mj-lt"/>
            </a:endParaRPr>
          </a:p>
          <a:p>
            <a:endParaRPr lang="en-GB" sz="2000" dirty="0">
              <a:latin typeface="+mj-lt"/>
            </a:endParaRPr>
          </a:p>
          <a:p>
            <a:endParaRPr lang="en-GB" sz="2000" dirty="0">
              <a:latin typeface="+mj-lt"/>
            </a:endParaRPr>
          </a:p>
          <a:p>
            <a:r>
              <a:rPr lang="en-GB" sz="2000" dirty="0">
                <a:latin typeface="+mj-lt"/>
              </a:rPr>
              <a:t>  </a:t>
            </a:r>
          </a:p>
          <a:p>
            <a:r>
              <a:rPr lang="en-GB" sz="2000" dirty="0">
                <a:latin typeface="+mj-lt"/>
              </a:rPr>
              <a:t>At </a:t>
            </a:r>
            <a:r>
              <a:rPr lang="en-GB" sz="2000" dirty="0" err="1">
                <a:solidFill>
                  <a:schemeClr val="accent1">
                    <a:lumMod val="75000"/>
                  </a:schemeClr>
                </a:solidFill>
                <a:latin typeface="+mj-lt"/>
              </a:rPr>
              <a:t>ANATIM</a:t>
            </a:r>
            <a:r>
              <a:rPr lang="en-GB" sz="2000" dirty="0" err="1">
                <a:latin typeface="+mj-lt"/>
              </a:rPr>
              <a:t>,we</a:t>
            </a:r>
            <a:r>
              <a:rPr lang="en-GB" sz="2000" dirty="0">
                <a:latin typeface="+mj-lt"/>
              </a:rPr>
              <a:t> </a:t>
            </a:r>
            <a:r>
              <a:rPr lang="en-GB" sz="2000" dirty="0" err="1">
                <a:latin typeface="+mj-lt"/>
              </a:rPr>
              <a:t>believe,</a:t>
            </a:r>
            <a:r>
              <a:rPr lang="en-GB" sz="2000" i="1" dirty="0" err="1">
                <a:latin typeface="+mj-lt"/>
              </a:rPr>
              <a:t>key</a:t>
            </a:r>
            <a:r>
              <a:rPr lang="en-GB" sz="2000" i="1" dirty="0">
                <a:latin typeface="+mj-lt"/>
              </a:rPr>
              <a:t> </a:t>
            </a:r>
            <a:r>
              <a:rPr lang="en-GB" sz="2000" dirty="0">
                <a:latin typeface="+mj-lt"/>
              </a:rPr>
              <a:t>success is</a:t>
            </a:r>
          </a:p>
          <a:p>
            <a:endParaRPr lang="en-GB" sz="2000" i="1" dirty="0">
              <a:latin typeface="+mj-lt"/>
            </a:endParaRPr>
          </a:p>
          <a:p>
            <a:r>
              <a:rPr lang="en-GB" sz="2000" i="1" dirty="0">
                <a:latin typeface="+mj-lt"/>
              </a:rPr>
              <a:t>“</a:t>
            </a:r>
            <a:r>
              <a:rPr lang="en-GB" sz="2000" b="1" i="1" dirty="0">
                <a:solidFill>
                  <a:schemeClr val="accent1">
                    <a:lumMod val="75000"/>
                  </a:schemeClr>
                </a:solidFill>
                <a:latin typeface="+mj-lt"/>
              </a:rPr>
              <a:t>Consultancy, Challenge, Difference</a:t>
            </a:r>
            <a:r>
              <a:rPr lang="en-GB" sz="2000" i="1" dirty="0">
                <a:latin typeface="+mj-lt"/>
              </a:rPr>
              <a:t>”</a:t>
            </a:r>
          </a:p>
          <a:p>
            <a:endParaRPr lang="en-GB" sz="2000" i="1" dirty="0">
              <a:latin typeface="+mj-lt"/>
            </a:endParaRPr>
          </a:p>
          <a:p>
            <a:endParaRPr lang="en-GB" sz="2000" i="1" dirty="0">
              <a:latin typeface="+mj-lt"/>
            </a:endParaRPr>
          </a:p>
          <a:p>
            <a:endParaRPr lang="en-GB" i="1" dirty="0"/>
          </a:p>
        </p:txBody>
      </p:sp>
      <p:pic>
        <p:nvPicPr>
          <p:cNvPr id="4" name="Image 3">
            <a:extLst>
              <a:ext uri="{FF2B5EF4-FFF2-40B4-BE49-F238E27FC236}">
                <a16:creationId xmlns:a16="http://schemas.microsoft.com/office/drawing/2014/main" xmlns="" id="{FDA4779E-E43B-B69A-35BE-FB79315E73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8680" y="1245741"/>
            <a:ext cx="2203723" cy="2462163"/>
          </a:xfrm>
          <a:prstGeom prst="rect">
            <a:avLst/>
          </a:prstGeom>
        </p:spPr>
      </p:pic>
      <p:pic>
        <p:nvPicPr>
          <p:cNvPr id="2" name="Image 1">
            <a:extLst>
              <a:ext uri="{FF2B5EF4-FFF2-40B4-BE49-F238E27FC236}">
                <a16:creationId xmlns:a16="http://schemas.microsoft.com/office/drawing/2014/main" xmlns="" id="{934D0B06-94AB-54B8-1FB2-BC945686425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9968"/>
          <a:stretch/>
        </p:blipFill>
        <p:spPr>
          <a:xfrm rot="5400000">
            <a:off x="3084689" y="1942926"/>
            <a:ext cx="3902323" cy="2507953"/>
          </a:xfrm>
          <a:prstGeom prst="rect">
            <a:avLst/>
          </a:prstGeom>
        </p:spPr>
      </p:pic>
      <p:pic>
        <p:nvPicPr>
          <p:cNvPr id="6" name="Image 5">
            <a:extLst>
              <a:ext uri="{FF2B5EF4-FFF2-40B4-BE49-F238E27FC236}">
                <a16:creationId xmlns:a16="http://schemas.microsoft.com/office/drawing/2014/main" xmlns="" id="{C6834C9D-12D0-9FCD-A37B-4B9F0FF1F7E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8680" y="3740011"/>
            <a:ext cx="2370973" cy="3434610"/>
          </a:xfrm>
          <a:prstGeom prst="rect">
            <a:avLst/>
          </a:prstGeom>
        </p:spPr>
      </p:pic>
    </p:spTree>
    <p:extLst>
      <p:ext uri="{BB962C8B-B14F-4D97-AF65-F5344CB8AC3E}">
        <p14:creationId xmlns:p14="http://schemas.microsoft.com/office/powerpoint/2010/main" val="1430860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6632" y="1043608"/>
            <a:ext cx="6624736" cy="7294305"/>
          </a:xfrm>
          <a:prstGeom prst="rect">
            <a:avLst/>
          </a:prstGeom>
        </p:spPr>
        <p:txBody>
          <a:bodyPr wrap="square">
            <a:spAutoFit/>
          </a:bodyPr>
          <a:lstStyle/>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p:txBody>
      </p:sp>
      <p:pic>
        <p:nvPicPr>
          <p:cNvPr id="5122" name="Picture 2" descr="Warehouse Space Is the Latest Thing Being Hoarded - The New York Times">
            <a:extLst>
              <a:ext uri="{FF2B5EF4-FFF2-40B4-BE49-F238E27FC236}">
                <a16:creationId xmlns:a16="http://schemas.microsoft.com/office/drawing/2014/main" xmlns="" id="{FB6EF0F9-4FF5-A446-996D-99846C121C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8720" y="806087"/>
            <a:ext cx="2808312" cy="2261460"/>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xmlns="" id="{04479371-2689-9E9D-3CD8-898557B638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548680" y="3305068"/>
            <a:ext cx="4571999" cy="2574716"/>
          </a:xfrm>
          <a:prstGeom prst="rect">
            <a:avLst/>
          </a:prstGeom>
        </p:spPr>
      </p:pic>
      <p:pic>
        <p:nvPicPr>
          <p:cNvPr id="5" name="Image 4">
            <a:extLst>
              <a:ext uri="{FF2B5EF4-FFF2-40B4-BE49-F238E27FC236}">
                <a16:creationId xmlns:a16="http://schemas.microsoft.com/office/drawing/2014/main" xmlns="" id="{DCE30C80-5852-59B8-ECBA-06796FC076B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21194"/>
          <a:stretch/>
        </p:blipFill>
        <p:spPr>
          <a:xfrm>
            <a:off x="548679" y="6065612"/>
            <a:ext cx="4572000" cy="2890541"/>
          </a:xfrm>
          <a:prstGeom prst="rect">
            <a:avLst/>
          </a:prstGeom>
        </p:spPr>
      </p:pic>
    </p:spTree>
    <p:extLst>
      <p:ext uri="{BB962C8B-B14F-4D97-AF65-F5344CB8AC3E}">
        <p14:creationId xmlns:p14="http://schemas.microsoft.com/office/powerpoint/2010/main" val="1193391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 18" descr="C:\Users\lotfik\Desktop\Bureau\Salammbo\Projects 2014\Projects  pictures 2013-2014\Alstom Grid Transformers\Sousse Transfo Alstom.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6672" y="971600"/>
            <a:ext cx="3010582" cy="2376264"/>
          </a:xfrm>
          <a:prstGeom prst="rect">
            <a:avLst/>
          </a:prstGeom>
          <a:noFill/>
          <a:ln>
            <a:noFill/>
          </a:ln>
        </p:spPr>
      </p:pic>
      <p:pic>
        <p:nvPicPr>
          <p:cNvPr id="20" name="Image 19" descr="C:\Users\lotfik\Desktop\Bureau\Salammbo\Projects 2014\Projects  pictures 2013-2014\Alstom Grid Transformers\Zelada Degagnes 046.JPG"/>
          <p:cNvPicPr/>
          <p:nvPr/>
        </p:nvPicPr>
        <p:blipFill rotWithShape="1">
          <a:blip r:embed="rId3" cstate="print">
            <a:extLst>
              <a:ext uri="{28A0092B-C50C-407E-A947-70E740481C1C}">
                <a14:useLocalDpi xmlns:a14="http://schemas.microsoft.com/office/drawing/2010/main" val="0"/>
              </a:ext>
            </a:extLst>
          </a:blip>
          <a:srcRect l="8333"/>
          <a:stretch/>
        </p:blipFill>
        <p:spPr bwMode="auto">
          <a:xfrm>
            <a:off x="3944590" y="971600"/>
            <a:ext cx="2868786" cy="2376264"/>
          </a:xfrm>
          <a:prstGeom prst="rect">
            <a:avLst/>
          </a:prstGeom>
          <a:noFill/>
          <a:ln>
            <a:noFill/>
          </a:ln>
          <a:extLst>
            <a:ext uri="{53640926-AAD7-44D8-BBD7-CCE9431645EC}">
              <a14:shadowObscured xmlns:a14="http://schemas.microsoft.com/office/drawing/2010/main"/>
            </a:ext>
          </a:extLst>
        </p:spPr>
      </p:pic>
      <p:pic>
        <p:nvPicPr>
          <p:cNvPr id="21" name="Image 20" descr="C:\Users\lotfik\Desktop\Bureau\Salammbo\Projects 2014\Projects  pictures 2013-2014\WFT 52 Rolling Units &amp; BB Sfax - Yemen\laoding Col tub parcel.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6672" y="5004048"/>
            <a:ext cx="3010582" cy="2376264"/>
          </a:xfrm>
          <a:prstGeom prst="rect">
            <a:avLst/>
          </a:prstGeom>
          <a:noFill/>
          <a:ln>
            <a:noFill/>
          </a:ln>
        </p:spPr>
      </p:pic>
      <p:pic>
        <p:nvPicPr>
          <p:cNvPr id="22" name="Image 21" descr="C:\Users\lotfik\Desktop\Bureau\Salammbo\Projects 2014\Projects  pictures 2013-2014\WFT 52 Rolling Units &amp; BB Sfax - Yemen\loading BB Boiler.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44590" y="5004048"/>
            <a:ext cx="2868786" cy="2376264"/>
          </a:xfrm>
          <a:prstGeom prst="rect">
            <a:avLst/>
          </a:prstGeom>
          <a:noFill/>
          <a:ln>
            <a:noFill/>
          </a:ln>
        </p:spPr>
      </p:pic>
      <p:pic>
        <p:nvPicPr>
          <p:cNvPr id="9"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6891" y="107504"/>
            <a:ext cx="3286125"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ZoneTexte 5"/>
          <p:cNvSpPr txBox="1"/>
          <p:nvPr/>
        </p:nvSpPr>
        <p:spPr>
          <a:xfrm>
            <a:off x="634443" y="3563888"/>
            <a:ext cx="6106926" cy="615553"/>
          </a:xfrm>
          <a:prstGeom prst="rect">
            <a:avLst/>
          </a:prstGeom>
          <a:noFill/>
        </p:spPr>
        <p:txBody>
          <a:bodyPr wrap="square" rtlCol="0">
            <a:spAutoFit/>
          </a:bodyPr>
          <a:lstStyle/>
          <a:p>
            <a:pPr algn="ctr"/>
            <a:r>
              <a:rPr lang="fr-FR" sz="1600" dirty="0">
                <a:solidFill>
                  <a:srgbClr val="003760"/>
                </a:solidFill>
              </a:rPr>
              <a:t>Photos descriptions </a:t>
            </a:r>
            <a:endParaRPr lang="fr-FR" dirty="0"/>
          </a:p>
          <a:p>
            <a:endParaRPr lang="en-US" dirty="0"/>
          </a:p>
        </p:txBody>
      </p:sp>
      <p:sp>
        <p:nvSpPr>
          <p:cNvPr id="7" name="ZoneTexte 6"/>
          <p:cNvSpPr txBox="1"/>
          <p:nvPr/>
        </p:nvSpPr>
        <p:spPr>
          <a:xfrm>
            <a:off x="562434" y="7596336"/>
            <a:ext cx="6178935" cy="615553"/>
          </a:xfrm>
          <a:prstGeom prst="rect">
            <a:avLst/>
          </a:prstGeom>
          <a:noFill/>
        </p:spPr>
        <p:txBody>
          <a:bodyPr wrap="square" rtlCol="0">
            <a:spAutoFit/>
          </a:bodyPr>
          <a:lstStyle/>
          <a:p>
            <a:pPr algn="ctr"/>
            <a:r>
              <a:rPr lang="fr-FR" sz="1600" dirty="0">
                <a:solidFill>
                  <a:srgbClr val="003760"/>
                </a:solidFill>
              </a:rPr>
              <a:t>Photos description </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13826"/>
          <a:stretch/>
        </p:blipFill>
        <p:spPr bwMode="auto">
          <a:xfrm>
            <a:off x="437190" y="2339752"/>
            <a:ext cx="3024336"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b="5558"/>
          <a:stretch/>
        </p:blipFill>
        <p:spPr bwMode="auto">
          <a:xfrm>
            <a:off x="3901867" y="2124996"/>
            <a:ext cx="2880321" cy="2447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6891" y="107504"/>
            <a:ext cx="3286125"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Image 10"/>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2656" y="5264115"/>
            <a:ext cx="3096344" cy="2548245"/>
          </a:xfrm>
          <a:prstGeom prst="rect">
            <a:avLst/>
          </a:prstGeom>
          <a:noFill/>
          <a:ln>
            <a:noFill/>
          </a:ln>
        </p:spPr>
      </p:pic>
      <p:pic>
        <p:nvPicPr>
          <p:cNvPr id="12"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73016" y="5336123"/>
            <a:ext cx="3209172" cy="2548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510762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AutoShape 8" descr="http://www.jas.com/News/PublishingImages/JAS%20Projects%20Logo.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8" name="Image 17" descr="C:\Users\lotfik\Desktop\Bureau\Salammbo\Projects 2014\Projects  pictures 2013-2014\Rhenus - SAL Cranes\SAL cranes 4.jpg"/>
          <p:cNvPicPr/>
          <p:nvPr/>
        </p:nvPicPr>
        <p:blipFill rotWithShape="1">
          <a:blip r:embed="rId2" cstate="print">
            <a:extLst>
              <a:ext uri="{28A0092B-C50C-407E-A947-70E740481C1C}">
                <a14:useLocalDpi xmlns:a14="http://schemas.microsoft.com/office/drawing/2010/main" val="0"/>
              </a:ext>
            </a:extLst>
          </a:blip>
          <a:srcRect l="3103" b="22672"/>
          <a:stretch/>
        </p:blipFill>
        <p:spPr bwMode="auto">
          <a:xfrm>
            <a:off x="284208" y="4860032"/>
            <a:ext cx="3072784" cy="2555776"/>
          </a:xfrm>
          <a:prstGeom prst="rect">
            <a:avLst/>
          </a:prstGeom>
          <a:noFill/>
          <a:ln>
            <a:noFill/>
          </a:ln>
          <a:extLst>
            <a:ext uri="{53640926-AAD7-44D8-BBD7-CCE9431645EC}">
              <a14:shadowObscured xmlns:a14="http://schemas.microsoft.com/office/drawing/2010/main"/>
            </a:ext>
          </a:extLst>
        </p:spPr>
      </p:pic>
      <p:pic>
        <p:nvPicPr>
          <p:cNvPr id="30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5024" y="4860032"/>
            <a:ext cx="3096344" cy="2526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6891" y="107504"/>
            <a:ext cx="3286125"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ZoneTexte 2"/>
          <p:cNvSpPr txBox="1"/>
          <p:nvPr/>
        </p:nvSpPr>
        <p:spPr>
          <a:xfrm>
            <a:off x="305889" y="4288503"/>
            <a:ext cx="6505401" cy="369332"/>
          </a:xfrm>
          <a:prstGeom prst="rect">
            <a:avLst/>
          </a:prstGeom>
          <a:noFill/>
        </p:spPr>
        <p:txBody>
          <a:bodyPr wrap="square" rtlCol="0">
            <a:spAutoFit/>
          </a:bodyPr>
          <a:lstStyle/>
          <a:p>
            <a:r>
              <a:rPr lang="en-US" dirty="0"/>
              <a:t>Notes … </a:t>
            </a:r>
          </a:p>
        </p:txBody>
      </p:sp>
      <p:sp>
        <p:nvSpPr>
          <p:cNvPr id="4" name="ZoneTexte 3"/>
          <p:cNvSpPr txBox="1"/>
          <p:nvPr/>
        </p:nvSpPr>
        <p:spPr>
          <a:xfrm>
            <a:off x="284209" y="7596336"/>
            <a:ext cx="6457159" cy="615553"/>
          </a:xfrm>
          <a:prstGeom prst="rect">
            <a:avLst/>
          </a:prstGeom>
          <a:noFill/>
        </p:spPr>
        <p:txBody>
          <a:bodyPr wrap="square" rtlCol="0">
            <a:spAutoFit/>
          </a:bodyPr>
          <a:lstStyle/>
          <a:p>
            <a:pPr algn="ctr"/>
            <a:r>
              <a:rPr lang="fr-FR" sz="1600" dirty="0">
                <a:solidFill>
                  <a:srgbClr val="003760"/>
                </a:solidFill>
              </a:rPr>
              <a:t>Traffic description </a:t>
            </a:r>
          </a:p>
          <a:p>
            <a:endParaRPr lang="en-US" dirty="0"/>
          </a:p>
        </p:txBody>
      </p:sp>
      <p:pic>
        <p:nvPicPr>
          <p:cNvPr id="5" name="Image 4">
            <a:extLst>
              <a:ext uri="{FF2B5EF4-FFF2-40B4-BE49-F238E27FC236}">
                <a16:creationId xmlns:a16="http://schemas.microsoft.com/office/drawing/2014/main" xmlns="" id="{B64331E6-A269-C499-CDDA-C8BFFD527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68760" y="1076511"/>
            <a:ext cx="4320480" cy="311985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891" y="107504"/>
            <a:ext cx="3286125"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17824"/>
          <a:stretch/>
        </p:blipFill>
        <p:spPr bwMode="auto">
          <a:xfrm>
            <a:off x="332656" y="933083"/>
            <a:ext cx="3012036" cy="24147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21748" y="933084"/>
            <a:ext cx="3191628" cy="2414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Image 4">
            <a:extLst>
              <a:ext uri="{FF2B5EF4-FFF2-40B4-BE49-F238E27FC236}">
                <a16:creationId xmlns:a16="http://schemas.microsoft.com/office/drawing/2014/main" xmlns="" id="{B9F26423-22CE-107D-FBF7-1FB73974375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0072" y="3813080"/>
            <a:ext cx="5589240" cy="4143296"/>
          </a:xfrm>
          <a:prstGeom prst="rect">
            <a:avLst/>
          </a:prstGeom>
        </p:spPr>
      </p:pic>
    </p:spTree>
    <p:extLst>
      <p:ext uri="{BB962C8B-B14F-4D97-AF65-F5344CB8AC3E}">
        <p14:creationId xmlns:p14="http://schemas.microsoft.com/office/powerpoint/2010/main" val="15927229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p:cNvPicPr>
            <a:picLocks noChangeAspect="1" noChangeArrowheads="1"/>
          </p:cNvPicPr>
          <p:nvPr/>
        </p:nvPicPr>
        <p:blipFill rotWithShape="1">
          <a:blip r:embed="rId2">
            <a:extLst>
              <a:ext uri="{28A0092B-C50C-407E-A947-70E740481C1C}">
                <a14:useLocalDpi xmlns:a14="http://schemas.microsoft.com/office/drawing/2010/main" val="0"/>
              </a:ext>
            </a:extLst>
          </a:blip>
          <a:srcRect t="16994" b="17322"/>
          <a:stretch/>
        </p:blipFill>
        <p:spPr bwMode="auto">
          <a:xfrm>
            <a:off x="332656" y="1115616"/>
            <a:ext cx="3012036" cy="237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891" y="107504"/>
            <a:ext cx="3286125"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Image 4" descr="C:\Users\lotfik\Desktop\Bureau\Salammbo\Projects 2013\13-19 WFT Chart Zarzis - Dammam-hudaidah-oman-Jebal Ali\Pictures\DSCN0331.JPG"/>
          <p:cNvPicPr/>
          <p:nvPr/>
        </p:nvPicPr>
        <p:blipFill rotWithShape="1">
          <a:blip r:embed="rId4" cstate="print">
            <a:extLst>
              <a:ext uri="{28A0092B-C50C-407E-A947-70E740481C1C}">
                <a14:useLocalDpi xmlns:a14="http://schemas.microsoft.com/office/drawing/2010/main" val="0"/>
              </a:ext>
            </a:extLst>
          </a:blip>
          <a:srcRect l="4275"/>
          <a:stretch/>
        </p:blipFill>
        <p:spPr bwMode="auto">
          <a:xfrm>
            <a:off x="332656" y="4211960"/>
            <a:ext cx="3012036" cy="2448272"/>
          </a:xfrm>
          <a:prstGeom prst="rect">
            <a:avLst/>
          </a:prstGeom>
          <a:noFill/>
          <a:ln>
            <a:noFill/>
          </a:ln>
        </p:spPr>
      </p:pic>
      <p:pic>
        <p:nvPicPr>
          <p:cNvPr id="6" name="Image 5" descr="C:\Users\lotfik\Desktop\Bureau\Salammbo\Projects 2013\13-19 WFT Chart Zarzis - Dammam-hudaidah-oman-Jebal Ali\Pictures\DSCN0340.JPG"/>
          <p:cNvPicPr/>
          <p:nvPr/>
        </p:nvPicPr>
        <p:blipFill rotWithShape="1">
          <a:blip r:embed="rId5" cstate="print">
            <a:extLst>
              <a:ext uri="{28A0092B-C50C-407E-A947-70E740481C1C}">
                <a14:useLocalDpi xmlns:a14="http://schemas.microsoft.com/office/drawing/2010/main" val="0"/>
              </a:ext>
            </a:extLst>
          </a:blip>
          <a:srcRect t="4874"/>
          <a:stretch/>
        </p:blipFill>
        <p:spPr bwMode="auto">
          <a:xfrm>
            <a:off x="3626954" y="4211960"/>
            <a:ext cx="3186422" cy="2489905"/>
          </a:xfrm>
          <a:prstGeom prst="rect">
            <a:avLst/>
          </a:prstGeom>
          <a:noFill/>
          <a:ln>
            <a:noFill/>
          </a:ln>
        </p:spPr>
      </p:pic>
      <p:sp>
        <p:nvSpPr>
          <p:cNvPr id="7" name="ZoneTexte 6"/>
          <p:cNvSpPr txBox="1"/>
          <p:nvPr/>
        </p:nvSpPr>
        <p:spPr>
          <a:xfrm>
            <a:off x="332656" y="6804248"/>
            <a:ext cx="6480720" cy="338554"/>
          </a:xfrm>
          <a:prstGeom prst="rect">
            <a:avLst/>
          </a:prstGeom>
          <a:noFill/>
        </p:spPr>
        <p:txBody>
          <a:bodyPr wrap="square" rtlCol="0">
            <a:spAutoFit/>
          </a:bodyPr>
          <a:lstStyle/>
          <a:p>
            <a:r>
              <a:rPr lang="en-US" sz="1600" dirty="0">
                <a:solidFill>
                  <a:srgbClr val="003760"/>
                </a:solidFill>
              </a:rPr>
              <a:t>Description </a:t>
            </a:r>
          </a:p>
        </p:txBody>
      </p:sp>
    </p:spTree>
    <p:extLst>
      <p:ext uri="{BB962C8B-B14F-4D97-AF65-F5344CB8AC3E}">
        <p14:creationId xmlns:p14="http://schemas.microsoft.com/office/powerpoint/2010/main" val="1075376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891" y="107504"/>
            <a:ext cx="3286125"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ZoneTexte 6"/>
          <p:cNvSpPr txBox="1"/>
          <p:nvPr/>
        </p:nvSpPr>
        <p:spPr>
          <a:xfrm>
            <a:off x="286891" y="7596336"/>
            <a:ext cx="6571109" cy="830997"/>
          </a:xfrm>
          <a:prstGeom prst="rect">
            <a:avLst/>
          </a:prstGeom>
          <a:noFill/>
        </p:spPr>
        <p:txBody>
          <a:bodyPr wrap="square" rtlCol="0">
            <a:spAutoFit/>
          </a:bodyPr>
          <a:lstStyle/>
          <a:p>
            <a:pPr algn="ctr"/>
            <a:r>
              <a:rPr lang="fr-FR" sz="1600" dirty="0">
                <a:solidFill>
                  <a:srgbClr val="003760"/>
                </a:solidFill>
              </a:rPr>
              <a:t>ADD RESUME WORK </a:t>
            </a:r>
          </a:p>
          <a:p>
            <a:endParaRPr lang="en-US" sz="1600" dirty="0">
              <a:solidFill>
                <a:srgbClr val="003760"/>
              </a:solidFill>
            </a:endParaRPr>
          </a:p>
          <a:p>
            <a:endParaRPr lang="en-US" sz="1600" dirty="0">
              <a:solidFill>
                <a:srgbClr val="003760"/>
              </a:solidFill>
            </a:endParaRPr>
          </a:p>
        </p:txBody>
      </p:sp>
      <p:pic>
        <p:nvPicPr>
          <p:cNvPr id="3074" name="Picture 2" descr="Transport Tunisie - Société de transport - LKW WALTER (CH)">
            <a:extLst>
              <a:ext uri="{FF2B5EF4-FFF2-40B4-BE49-F238E27FC236}">
                <a16:creationId xmlns:a16="http://schemas.microsoft.com/office/drawing/2014/main" xmlns="" id="{4789E8C7-DC45-CD65-D578-37055B210F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8740" y="848470"/>
            <a:ext cx="4680520" cy="2447057"/>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xmlns="" id="{16F83BB2-A1A8-9E39-D8B7-B6E752750BD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1187"/>
          <a:stretch/>
        </p:blipFill>
        <p:spPr>
          <a:xfrm>
            <a:off x="1088740" y="3650978"/>
            <a:ext cx="4680520" cy="3430032"/>
          </a:xfrm>
          <a:prstGeom prst="rect">
            <a:avLst/>
          </a:prstGeom>
        </p:spPr>
      </p:pic>
    </p:spTree>
    <p:extLst>
      <p:ext uri="{BB962C8B-B14F-4D97-AF65-F5344CB8AC3E}">
        <p14:creationId xmlns:p14="http://schemas.microsoft.com/office/powerpoint/2010/main" val="902989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C:\Users\lotfik\Desktop\Bureau\Salammbo\Projects 2014\Projects  pictures 2013-2014\Ecumed Cas Compression plant\Pic 1.JPG"/>
          <p:cNvPicPr/>
          <p:nvPr/>
        </p:nvPicPr>
        <p:blipFill rotWithShape="1">
          <a:blip r:embed="rId2" cstate="print">
            <a:extLst>
              <a:ext uri="{28A0092B-C50C-407E-A947-70E740481C1C}">
                <a14:useLocalDpi xmlns:a14="http://schemas.microsoft.com/office/drawing/2010/main" val="0"/>
              </a:ext>
            </a:extLst>
          </a:blip>
          <a:srcRect l="9375" b="10101"/>
          <a:stretch/>
        </p:blipFill>
        <p:spPr bwMode="auto">
          <a:xfrm>
            <a:off x="286891" y="971600"/>
            <a:ext cx="3070101" cy="2376264"/>
          </a:xfrm>
          <a:prstGeom prst="rect">
            <a:avLst/>
          </a:prstGeom>
          <a:noFill/>
          <a:ln>
            <a:noFill/>
          </a:ln>
          <a:extLst>
            <a:ext uri="{53640926-AAD7-44D8-BBD7-CCE9431645EC}">
              <a14:shadowObscured xmlns:a14="http://schemas.microsoft.com/office/drawing/2010/main"/>
            </a:ext>
          </a:extLst>
        </p:spPr>
      </p:pic>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891" y="107504"/>
            <a:ext cx="3286125"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Image 3" descr="C:\Users\lotfik\Desktop\Bureau\Salammbo\Projects 2014\Projects  pictures 2013-2014\Ecumed Cas Compression plant\Pic 2.JPG"/>
          <p:cNvPicPr/>
          <p:nvPr/>
        </p:nvPicPr>
        <p:blipFill rotWithShape="1">
          <a:blip r:embed="rId4" cstate="print">
            <a:extLst>
              <a:ext uri="{28A0092B-C50C-407E-A947-70E740481C1C}">
                <a14:useLocalDpi xmlns:a14="http://schemas.microsoft.com/office/drawing/2010/main" val="0"/>
              </a:ext>
            </a:extLst>
          </a:blip>
          <a:srcRect l="5735"/>
          <a:stretch/>
        </p:blipFill>
        <p:spPr bwMode="auto">
          <a:xfrm>
            <a:off x="3645024" y="940818"/>
            <a:ext cx="3070101" cy="2407046"/>
          </a:xfrm>
          <a:prstGeom prst="rect">
            <a:avLst/>
          </a:prstGeom>
          <a:noFill/>
          <a:ln>
            <a:noFill/>
          </a:ln>
          <a:extLst>
            <a:ext uri="{53640926-AAD7-44D8-BBD7-CCE9431645EC}">
              <a14:shadowObscured xmlns:a14="http://schemas.microsoft.com/office/drawing/2010/main"/>
            </a:ext>
          </a:extLst>
        </p:spPr>
      </p:pic>
      <p:pic>
        <p:nvPicPr>
          <p:cNvPr id="5" name="Image 4" descr="C:\Users\lotfik\Desktop\Bureau\Salammbo\Projects 2014\Projects  pictures 2013-2014\Ecumed Cas Compression plant\Pic 3.JPG"/>
          <p:cNvPicPr/>
          <p:nvPr/>
        </p:nvPicPr>
        <p:blipFill rotWithShape="1">
          <a:blip r:embed="rId5" cstate="print">
            <a:extLst>
              <a:ext uri="{28A0092B-C50C-407E-A947-70E740481C1C}">
                <a14:useLocalDpi xmlns:a14="http://schemas.microsoft.com/office/drawing/2010/main" val="0"/>
              </a:ext>
            </a:extLst>
          </a:blip>
          <a:srcRect t="5616" b="10933"/>
          <a:stretch/>
        </p:blipFill>
        <p:spPr bwMode="auto">
          <a:xfrm>
            <a:off x="270861" y="3851920"/>
            <a:ext cx="3086131" cy="2448272"/>
          </a:xfrm>
          <a:prstGeom prst="rect">
            <a:avLst/>
          </a:prstGeom>
          <a:noFill/>
          <a:ln>
            <a:noFill/>
          </a:ln>
        </p:spPr>
      </p:pic>
      <p:pic>
        <p:nvPicPr>
          <p:cNvPr id="6" name="Image 5" descr="C:\Users\lotfik\Desktop\Bureau\Salammbo\Projects 2014\Projects  pictures 2013-2014\Ecumed Cas Compression plant\Pic 4.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45023" y="3851920"/>
            <a:ext cx="3070101" cy="2448272"/>
          </a:xfrm>
          <a:prstGeom prst="rect">
            <a:avLst/>
          </a:prstGeom>
          <a:noFill/>
          <a:ln>
            <a:noFill/>
          </a:ln>
        </p:spPr>
      </p:pic>
      <p:sp>
        <p:nvSpPr>
          <p:cNvPr id="10" name="ZoneTexte 9"/>
          <p:cNvSpPr txBox="1"/>
          <p:nvPr/>
        </p:nvSpPr>
        <p:spPr>
          <a:xfrm>
            <a:off x="263471" y="6434881"/>
            <a:ext cx="6451654" cy="892552"/>
          </a:xfrm>
          <a:prstGeom prst="rect">
            <a:avLst/>
          </a:prstGeom>
          <a:noFill/>
        </p:spPr>
        <p:txBody>
          <a:bodyPr wrap="square" rtlCol="0">
            <a:spAutoFit/>
          </a:bodyPr>
          <a:lstStyle/>
          <a:p>
            <a:pPr algn="ctr"/>
            <a:r>
              <a:rPr lang="fr-FR" sz="1600" dirty="0">
                <a:solidFill>
                  <a:srgbClr val="003760"/>
                </a:solidFill>
              </a:rPr>
              <a:t>TO ADD DESCRIPTION </a:t>
            </a:r>
          </a:p>
          <a:p>
            <a:endParaRPr lang="en-US" dirty="0">
              <a:solidFill>
                <a:srgbClr val="003760"/>
              </a:solidFill>
            </a:endParaRPr>
          </a:p>
          <a:p>
            <a:endParaRPr lang="en-US" dirty="0"/>
          </a:p>
        </p:txBody>
      </p:sp>
    </p:spTree>
    <p:extLst>
      <p:ext uri="{BB962C8B-B14F-4D97-AF65-F5344CB8AC3E}">
        <p14:creationId xmlns:p14="http://schemas.microsoft.com/office/powerpoint/2010/main" val="41492173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C:\Users\lotfik\Desktop\Bureau\Salammbo\Projects 2014\Projects  pictures 2013-2014\WFT Air shpt\1385139095765.jpg"/>
          <p:cNvPicPr/>
          <p:nvPr/>
        </p:nvPicPr>
        <p:blipFill>
          <a:blip r:embed="rId2">
            <a:extLst>
              <a:ext uri="{28A0092B-C50C-407E-A947-70E740481C1C}">
                <a14:useLocalDpi xmlns:a14="http://schemas.microsoft.com/office/drawing/2010/main" val="0"/>
              </a:ext>
            </a:extLst>
          </a:blip>
          <a:srcRect/>
          <a:stretch>
            <a:fillRect/>
          </a:stretch>
        </p:blipFill>
        <p:spPr bwMode="auto">
          <a:xfrm>
            <a:off x="260648" y="971600"/>
            <a:ext cx="3096344" cy="2329805"/>
          </a:xfrm>
          <a:prstGeom prst="rect">
            <a:avLst/>
          </a:prstGeom>
          <a:noFill/>
          <a:ln>
            <a:noFill/>
          </a:ln>
        </p:spPr>
      </p:pic>
      <p:pic>
        <p:nvPicPr>
          <p:cNvPr id="3" name="Image 2" descr="C:\Users\lotfik\Desktop\Bureau\Salammbo\Projects 2014\Projects  pictures 2013-2014\WFT Air shpt\IMG_20131114_140028.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45023" y="971600"/>
            <a:ext cx="3070101" cy="2329805"/>
          </a:xfrm>
          <a:prstGeom prst="rect">
            <a:avLst/>
          </a:prstGeom>
          <a:noFill/>
          <a:ln>
            <a:noFill/>
          </a:ln>
        </p:spPr>
      </p:pic>
      <p:sp>
        <p:nvSpPr>
          <p:cNvPr id="4" name="ZoneTexte 3"/>
          <p:cNvSpPr txBox="1"/>
          <p:nvPr/>
        </p:nvSpPr>
        <p:spPr>
          <a:xfrm>
            <a:off x="-531440" y="3473809"/>
            <a:ext cx="6454476" cy="369332"/>
          </a:xfrm>
          <a:prstGeom prst="rect">
            <a:avLst/>
          </a:prstGeom>
          <a:noFill/>
        </p:spPr>
        <p:txBody>
          <a:bodyPr wrap="square" rtlCol="0">
            <a:spAutoFit/>
          </a:bodyPr>
          <a:lstStyle/>
          <a:p>
            <a:pPr algn="ctr"/>
            <a:r>
              <a:rPr lang="en-US" dirty="0" smtClean="0"/>
              <a:t>                  H</a:t>
            </a:r>
            <a:r>
              <a:rPr lang="en-US" dirty="0" smtClean="0"/>
              <a:t>eavy</a:t>
            </a:r>
            <a:endParaRPr lang="en-US" dirty="0"/>
          </a:p>
        </p:txBody>
      </p:sp>
      <p:pic>
        <p:nvPicPr>
          <p:cNvPr id="5" name="Image 4" descr="C:\Users\lotfik\Downloads\Sarost HLM Project - Calm Buoy Discharging.jpg"/>
          <p:cNvPicPr/>
          <p:nvPr/>
        </p:nvPicPr>
        <p:blipFill rotWithShape="1">
          <a:blip r:embed="rId4" cstate="print">
            <a:extLst>
              <a:ext uri="{28A0092B-C50C-407E-A947-70E740481C1C}">
                <a14:useLocalDpi xmlns:a14="http://schemas.microsoft.com/office/drawing/2010/main" val="0"/>
              </a:ext>
            </a:extLst>
          </a:blip>
          <a:srcRect l="8013" t="2482" r="3675" b="17687"/>
          <a:stretch/>
        </p:blipFill>
        <p:spPr bwMode="auto">
          <a:xfrm>
            <a:off x="396864" y="4211960"/>
            <a:ext cx="6344504" cy="3212484"/>
          </a:xfrm>
          <a:prstGeom prst="rect">
            <a:avLst/>
          </a:prstGeom>
          <a:noFill/>
          <a:ln>
            <a:noFill/>
          </a:ln>
        </p:spPr>
      </p:pic>
      <p:sp>
        <p:nvSpPr>
          <p:cNvPr id="8" name="ZoneTexte 7"/>
          <p:cNvSpPr txBox="1"/>
          <p:nvPr/>
        </p:nvSpPr>
        <p:spPr>
          <a:xfrm>
            <a:off x="396865" y="7812360"/>
            <a:ext cx="6318260" cy="338554"/>
          </a:xfrm>
          <a:prstGeom prst="rect">
            <a:avLst/>
          </a:prstGeom>
          <a:noFill/>
        </p:spPr>
        <p:txBody>
          <a:bodyPr wrap="square" rtlCol="0">
            <a:spAutoFit/>
          </a:bodyPr>
          <a:lstStyle/>
          <a:p>
            <a:pPr algn="ctr"/>
            <a:r>
              <a:rPr lang="fr-FR" sz="1600" dirty="0">
                <a:solidFill>
                  <a:srgbClr val="003760"/>
                </a:solidFill>
              </a:rPr>
              <a:t>PROJECT PRESENTATION </a:t>
            </a:r>
          </a:p>
        </p:txBody>
      </p:sp>
    </p:spTree>
    <p:extLst>
      <p:ext uri="{BB962C8B-B14F-4D97-AF65-F5344CB8AC3E}">
        <p14:creationId xmlns:p14="http://schemas.microsoft.com/office/powerpoint/2010/main" val="37201008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42900" y="285720"/>
            <a:ext cx="6172200" cy="571504"/>
          </a:xfrm>
        </p:spPr>
        <p:txBody>
          <a:bodyPr>
            <a:normAutofit/>
          </a:bodyPr>
          <a:lstStyle/>
          <a:p>
            <a:r>
              <a:rPr lang="fr-FR" sz="2600" b="1" dirty="0">
                <a:solidFill>
                  <a:srgbClr val="00467A"/>
                </a:solidFill>
              </a:rPr>
              <a:t>ANATIM </a:t>
            </a:r>
          </a:p>
        </p:txBody>
      </p:sp>
      <p:pic>
        <p:nvPicPr>
          <p:cNvPr id="1028" name="Picture 4" descr="Top 10 Most Promising Logistics Companies In India 2022 - Inventiva">
            <a:extLst>
              <a:ext uri="{FF2B5EF4-FFF2-40B4-BE49-F238E27FC236}">
                <a16:creationId xmlns:a16="http://schemas.microsoft.com/office/drawing/2014/main" xmlns="" id="{F6626990-FB4F-51AB-392A-7524E90B9323}"/>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42900" y="1187624"/>
            <a:ext cx="5772090" cy="3108106"/>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xmlns="" id="{426815F2-6A22-924B-919E-30366F2F471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9518"/>
          <a:stretch/>
        </p:blipFill>
        <p:spPr>
          <a:xfrm>
            <a:off x="356353" y="4856104"/>
            <a:ext cx="5772090" cy="3266037"/>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rot="10800000" flipV="1">
            <a:off x="571480" y="214283"/>
            <a:ext cx="4714908" cy="642941"/>
          </a:xfrm>
        </p:spPr>
        <p:txBody>
          <a:bodyPr>
            <a:normAutofit/>
          </a:bodyPr>
          <a:lstStyle/>
          <a:p>
            <a:r>
              <a:rPr lang="fr-FR" sz="2600" b="1" dirty="0">
                <a:solidFill>
                  <a:srgbClr val="00467A"/>
                </a:solidFill>
              </a:rPr>
              <a:t>A N A T I M    T U N I S I A</a:t>
            </a:r>
            <a:endParaRPr lang="fr-FR" sz="2600" dirty="0"/>
          </a:p>
        </p:txBody>
      </p:sp>
      <p:pic>
        <p:nvPicPr>
          <p:cNvPr id="5" name="Espace réservé du contenu 4" descr="maroc 2.jpg"/>
          <p:cNvPicPr>
            <a:picLocks noGrp="1" noChangeAspect="1"/>
          </p:cNvPicPr>
          <p:nvPr>
            <p:ph sz="half" idx="1"/>
          </p:nvPr>
        </p:nvPicPr>
        <p:blipFill>
          <a:blip r:embed="rId2"/>
          <a:stretch>
            <a:fillRect/>
          </a:stretch>
        </p:blipFill>
        <p:spPr>
          <a:xfrm>
            <a:off x="500042" y="3857620"/>
            <a:ext cx="6000792" cy="2571768"/>
          </a:xfrm>
        </p:spPr>
      </p:pic>
      <p:pic>
        <p:nvPicPr>
          <p:cNvPr id="6" name="Espace réservé du contenu 5" descr="maroc 3.jpg"/>
          <p:cNvPicPr>
            <a:picLocks noGrp="1" noChangeAspect="1"/>
          </p:cNvPicPr>
          <p:nvPr>
            <p:ph sz="half" idx="2"/>
          </p:nvPr>
        </p:nvPicPr>
        <p:blipFill>
          <a:blip r:embed="rId3"/>
          <a:stretch>
            <a:fillRect/>
          </a:stretch>
        </p:blipFill>
        <p:spPr>
          <a:xfrm>
            <a:off x="500042" y="6572264"/>
            <a:ext cx="6000792" cy="2428892"/>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rot="19293329">
            <a:off x="1268760" y="5580112"/>
            <a:ext cx="4536504" cy="923330"/>
          </a:xfrm>
          <a:prstGeom prst="rect">
            <a:avLst/>
          </a:prstGeom>
          <a:noFill/>
        </p:spPr>
        <p:txBody>
          <a:bodyPr wrap="square" rtlCol="0">
            <a:spAutoFit/>
          </a:bodyPr>
          <a:lstStyle/>
          <a:p>
            <a:r>
              <a:rPr lang="en-US" sz="5400" b="1" dirty="0">
                <a:solidFill>
                  <a:srgbClr val="003760"/>
                </a:solidFill>
                <a:latin typeface="Bradley Hand ITC" panose="03070402050302030203" pitchFamily="66" charset="0"/>
                <a:ea typeface="BatangChe" panose="02030609000101010101" pitchFamily="49" charset="-127"/>
                <a:cs typeface="Arabic Typesetting" panose="03020402040406030203" pitchFamily="66" charset="-78"/>
              </a:rPr>
              <a:t>Thank you </a:t>
            </a:r>
            <a:r>
              <a:rPr lang="en-US" sz="5400" b="1" dirty="0">
                <a:latin typeface="Bradley Hand ITC" panose="03070402050302030203" pitchFamily="66" charset="0"/>
                <a:cs typeface="Arabic Typesetting" panose="03020402040406030203" pitchFamily="66" charset="-78"/>
              </a:rPr>
              <a:t>…</a:t>
            </a:r>
          </a:p>
        </p:txBody>
      </p:sp>
      <p:pic>
        <p:nvPicPr>
          <p:cNvPr id="2" name="Picture 4" descr="Transport Tunisie GONDRAND - Transport routier 2 à 3 fois par semaine en  Tunisie et sur l'ensemble de l'Europe.">
            <a:extLst>
              <a:ext uri="{FF2B5EF4-FFF2-40B4-BE49-F238E27FC236}">
                <a16:creationId xmlns:a16="http://schemas.microsoft.com/office/drawing/2014/main" xmlns="" id="{F24C71FC-C641-30EA-94D5-E928D98335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3645"/>
          <a:stretch/>
        </p:blipFill>
        <p:spPr bwMode="auto">
          <a:xfrm>
            <a:off x="1124744" y="1365897"/>
            <a:ext cx="5112568" cy="3312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667748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3578</TotalTime>
  <Words>134</Words>
  <Application>Microsoft Office PowerPoint</Application>
  <PresentationFormat>Affichage à l'écran (4:3)</PresentationFormat>
  <Paragraphs>119</Paragraphs>
  <Slides>18</Slides>
  <Notes>2</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18</vt:i4>
      </vt:variant>
    </vt:vector>
  </HeadingPairs>
  <TitlesOfParts>
    <vt:vector size="26" baseType="lpstr">
      <vt:lpstr>Arabic Typesetting</vt:lpstr>
      <vt:lpstr>BatangChe</vt:lpstr>
      <vt:lpstr>Bradley Hand ITC</vt:lpstr>
      <vt:lpstr>Calibri</vt:lpstr>
      <vt:lpstr>Constantia</vt:lpstr>
      <vt:lpstr>Georgia</vt:lpstr>
      <vt:lpstr>Wingdings 2</vt:lpstr>
      <vt:lpstr>Débit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ANATIM </vt:lpstr>
      <vt:lpstr>A N A T I M    T U N I S I A</vt:lpstr>
      <vt:lpstr>Présentation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oussamak</dc:creator>
  <cp:lastModifiedBy>pc</cp:lastModifiedBy>
  <cp:revision>157</cp:revision>
  <cp:lastPrinted>2015-01-31T14:56:09Z</cp:lastPrinted>
  <dcterms:created xsi:type="dcterms:W3CDTF">2013-04-19T14:47:27Z</dcterms:created>
  <dcterms:modified xsi:type="dcterms:W3CDTF">2022-09-16T10:57:44Z</dcterms:modified>
</cp:coreProperties>
</file>